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8" r:id="rId1"/>
  </p:sldMasterIdLst>
  <p:notesMasterIdLst>
    <p:notesMasterId r:id="rId60"/>
  </p:notesMasterIdLst>
  <p:sldIdLst>
    <p:sldId id="328" r:id="rId2"/>
    <p:sldId id="257" r:id="rId3"/>
    <p:sldId id="329" r:id="rId4"/>
    <p:sldId id="259" r:id="rId5"/>
    <p:sldId id="366" r:id="rId6"/>
    <p:sldId id="312" r:id="rId7"/>
    <p:sldId id="313" r:id="rId8"/>
    <p:sldId id="314" r:id="rId9"/>
    <p:sldId id="291" r:id="rId10"/>
    <p:sldId id="292" r:id="rId11"/>
    <p:sldId id="263" r:id="rId12"/>
    <p:sldId id="262" r:id="rId13"/>
    <p:sldId id="367" r:id="rId14"/>
    <p:sldId id="368" r:id="rId15"/>
    <p:sldId id="369" r:id="rId16"/>
    <p:sldId id="370" r:id="rId17"/>
    <p:sldId id="371" r:id="rId18"/>
    <p:sldId id="372" r:id="rId19"/>
    <p:sldId id="330" r:id="rId20"/>
    <p:sldId id="335" r:id="rId21"/>
    <p:sldId id="316" r:id="rId22"/>
    <p:sldId id="336" r:id="rId23"/>
    <p:sldId id="317" r:id="rId24"/>
    <p:sldId id="337" r:id="rId25"/>
    <p:sldId id="318" r:id="rId26"/>
    <p:sldId id="338" r:id="rId27"/>
    <p:sldId id="319" r:id="rId28"/>
    <p:sldId id="339" r:id="rId29"/>
    <p:sldId id="320" r:id="rId30"/>
    <p:sldId id="340" r:id="rId31"/>
    <p:sldId id="321" r:id="rId32"/>
    <p:sldId id="341" r:id="rId33"/>
    <p:sldId id="322" r:id="rId34"/>
    <p:sldId id="342" r:id="rId35"/>
    <p:sldId id="343" r:id="rId36"/>
    <p:sldId id="344" r:id="rId37"/>
    <p:sldId id="345" r:id="rId38"/>
    <p:sldId id="346" r:id="rId39"/>
    <p:sldId id="347" r:id="rId40"/>
    <p:sldId id="348" r:id="rId41"/>
    <p:sldId id="350" r:id="rId42"/>
    <p:sldId id="362" r:id="rId43"/>
    <p:sldId id="351" r:id="rId44"/>
    <p:sldId id="352" r:id="rId45"/>
    <p:sldId id="353" r:id="rId46"/>
    <p:sldId id="354" r:id="rId47"/>
    <p:sldId id="355" r:id="rId48"/>
    <p:sldId id="357" r:id="rId49"/>
    <p:sldId id="358" r:id="rId50"/>
    <p:sldId id="359" r:id="rId51"/>
    <p:sldId id="363" r:id="rId52"/>
    <p:sldId id="364" r:id="rId53"/>
    <p:sldId id="365" r:id="rId54"/>
    <p:sldId id="327" r:id="rId55"/>
    <p:sldId id="361" r:id="rId56"/>
    <p:sldId id="323" r:id="rId57"/>
    <p:sldId id="324" r:id="rId58"/>
    <p:sldId id="32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74" autoAdjust="0"/>
  </p:normalViewPr>
  <p:slideViewPr>
    <p:cSldViewPr snapToGrid="0">
      <p:cViewPr varScale="1">
        <p:scale>
          <a:sx n="111" d="100"/>
          <a:sy n="111" d="100"/>
        </p:scale>
        <p:origin x="51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D5D9E-692D-461F-B14B-760FF2CB9D58}" type="datetimeFigureOut">
              <a:rPr lang="en-IN" smtClean="0"/>
              <a:t>26-10-2021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B9E1C-6B11-45CB-B9D7-0E7FEC416F9D}" type="slidenum">
              <a:rPr lang="en-IN" smtClean="0"/>
              <a:t>‹#›</a:t>
            </a:fld>
            <a:endParaRPr lang="en-IN"/>
          </a:p>
        </p:txBody>
      </p:sp>
    </p:spTree>
    <p:extLst>
      <p:ext uri="{BB962C8B-B14F-4D97-AF65-F5344CB8AC3E}">
        <p14:creationId xmlns:p14="http://schemas.microsoft.com/office/powerpoint/2010/main" val="197848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3B9E1C-6B11-45CB-B9D7-0E7FEC416F9D}" type="slidenum">
              <a:rPr lang="en-IN" smtClean="0"/>
              <a:t>3</a:t>
            </a:fld>
            <a:endParaRPr lang="en-IN"/>
          </a:p>
        </p:txBody>
      </p:sp>
    </p:spTree>
    <p:extLst>
      <p:ext uri="{BB962C8B-B14F-4D97-AF65-F5344CB8AC3E}">
        <p14:creationId xmlns:p14="http://schemas.microsoft.com/office/powerpoint/2010/main" val="4101206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3B9E1C-6B11-45CB-B9D7-0E7FEC416F9D}" type="slidenum">
              <a:rPr lang="en-IN" smtClean="0"/>
              <a:t>4</a:t>
            </a:fld>
            <a:endParaRPr lang="en-IN"/>
          </a:p>
        </p:txBody>
      </p:sp>
    </p:spTree>
    <p:extLst>
      <p:ext uri="{BB962C8B-B14F-4D97-AF65-F5344CB8AC3E}">
        <p14:creationId xmlns:p14="http://schemas.microsoft.com/office/powerpoint/2010/main" val="415672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3B9E1C-6B11-45CB-B9D7-0E7FEC416F9D}" type="slidenum">
              <a:rPr lang="en-IN" smtClean="0"/>
              <a:t>7</a:t>
            </a:fld>
            <a:endParaRPr lang="en-IN"/>
          </a:p>
        </p:txBody>
      </p:sp>
    </p:spTree>
    <p:extLst>
      <p:ext uri="{BB962C8B-B14F-4D97-AF65-F5344CB8AC3E}">
        <p14:creationId xmlns:p14="http://schemas.microsoft.com/office/powerpoint/2010/main" val="394056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469B1F-AF70-46E9-9B6A-AAED6CD8AA21}" type="datetimeFigureOut">
              <a:rPr lang="en-US" smtClean="0"/>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561443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69B1F-AF70-46E9-9B6A-AAED6CD8AA21}" type="datetimeFigureOut">
              <a:rPr lang="en-US" smtClean="0"/>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404153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69B1F-AF70-46E9-9B6A-AAED6CD8AA21}" type="datetimeFigureOut">
              <a:rPr lang="en-US" smtClean="0"/>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49082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69B1F-AF70-46E9-9B6A-AAED6CD8AA21}" type="datetimeFigureOut">
              <a:rPr lang="en-US" smtClean="0"/>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619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69B1F-AF70-46E9-9B6A-AAED6CD8AA21}" type="datetimeFigureOut">
              <a:rPr lang="en-US" smtClean="0"/>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719562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469B1F-AF70-46E9-9B6A-AAED6CD8AA21}" type="datetimeFigureOut">
              <a:rPr lang="en-US" smtClean="0"/>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540491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469B1F-AF70-46E9-9B6A-AAED6CD8AA21}" type="datetimeFigureOut">
              <a:rPr lang="en-US" smtClean="0"/>
              <a:t>10/26/2021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416183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469B1F-AF70-46E9-9B6A-AAED6CD8AA21}" type="datetimeFigureOut">
              <a:rPr lang="en-US" smtClean="0"/>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65686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69B1F-AF70-46E9-9B6A-AAED6CD8AA21}" type="datetimeFigureOut">
              <a:rPr lang="en-US" smtClean="0"/>
              <a:t>10/26/2021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90565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69B1F-AF70-46E9-9B6A-AAED6CD8AA21}" type="datetimeFigureOut">
              <a:rPr lang="en-US" smtClean="0"/>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67100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69B1F-AF70-46E9-9B6A-AAED6CD8AA21}" type="datetimeFigureOut">
              <a:rPr lang="en-US" smtClean="0"/>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97275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69B1F-AF70-46E9-9B6A-AAED6CD8AA21}" type="datetimeFigureOut">
              <a:rPr lang="en-US" smtClean="0"/>
              <a:t>10/26/2021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70E17-90EC-457A-8FF7-F9657C4FD578}" type="slidenum">
              <a:rPr lang="en-US" smtClean="0"/>
              <a:t>‹#›</a:t>
            </a:fld>
            <a:endParaRPr lang="en-US"/>
          </a:p>
        </p:txBody>
      </p:sp>
    </p:spTree>
    <p:extLst>
      <p:ext uri="{BB962C8B-B14F-4D97-AF65-F5344CB8AC3E}">
        <p14:creationId xmlns:p14="http://schemas.microsoft.com/office/powerpoint/2010/main" val="91367318"/>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9371" y="618518"/>
            <a:ext cx="4267200" cy="1362682"/>
          </a:xfrm>
        </p:spPr>
        <p:txBody>
          <a:bodyPr>
            <a:normAutofit/>
          </a:bodyPr>
          <a:lstStyle/>
          <a:p>
            <a:r>
              <a:rPr lang="en-US" sz="2000" b="1" cap="none" dirty="0" smtClean="0">
                <a:latin typeface="Times New Roman" panose="02020603050405020304" pitchFamily="18" charset="0"/>
                <a:cs typeface="Times New Roman" panose="02020603050405020304" pitchFamily="18" charset="0"/>
              </a:rPr>
              <a:t>Domain       : Deep Learning</a:t>
            </a:r>
            <a:br>
              <a:rPr lang="en-US" sz="2000" b="1" cap="none" dirty="0" smtClean="0">
                <a:latin typeface="Times New Roman" panose="02020603050405020304" pitchFamily="18" charset="0"/>
                <a:cs typeface="Times New Roman" panose="02020603050405020304" pitchFamily="18" charset="0"/>
              </a:rPr>
            </a:br>
            <a:r>
              <a:rPr lang="en-US" sz="2000" b="1" cap="none" dirty="0" smtClean="0">
                <a:latin typeface="Times New Roman" panose="02020603050405020304" pitchFamily="18" charset="0"/>
                <a:cs typeface="Times New Roman" panose="02020603050405020304" pitchFamily="18" charset="0"/>
              </a:rPr>
              <a:t>Technology : Python</a:t>
            </a:r>
            <a:endParaRPr lang="en-IN" sz="2000" b="1" cap="non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39384" y="2869973"/>
            <a:ext cx="9905999" cy="2050370"/>
          </a:xfrm>
        </p:spPr>
        <p:txBody>
          <a:bodyPr>
            <a:noAutofit/>
          </a:bodyPr>
          <a:lstStyle/>
          <a:p>
            <a:pPr marL="0" indent="0" algn="ctr">
              <a:buNone/>
            </a:pPr>
            <a:r>
              <a:rPr lang="en-IN" sz="3600" b="1" dirty="0" smtClean="0">
                <a:latin typeface="Times New Roman" panose="02020603050405020304" pitchFamily="18" charset="0"/>
                <a:cs typeface="Times New Roman" panose="02020603050405020304" pitchFamily="18" charset="0"/>
              </a:rPr>
              <a:t>CURRENCY CLASSIFICATION SYSTEM USING DEEP LEARNING</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3119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8355" y="1205121"/>
            <a:ext cx="5216292" cy="676882"/>
          </a:xfrm>
        </p:spPr>
        <p:txBody>
          <a:bodyPr>
            <a:noAutofit/>
          </a:bodyPr>
          <a:lstStyle/>
          <a:p>
            <a:pPr algn="ctr"/>
            <a:r>
              <a:rPr lang="en-IN" sz="3600" b="1" dirty="0" smtClean="0">
                <a:latin typeface="Times New Roman" panose="02020603050405020304" pitchFamily="18" charset="0"/>
                <a:cs typeface="Times New Roman" panose="02020603050405020304" pitchFamily="18" charset="0"/>
              </a:rPr>
              <a:t>PROPOSED SYSTEM</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45486" y="2111023"/>
            <a:ext cx="8508570" cy="3255736"/>
          </a:xfrm>
        </p:spPr>
        <p:txBody>
          <a:bodyPr>
            <a:noAutofit/>
          </a:bodyPr>
          <a:lstStyle/>
          <a:p>
            <a:pPr algn="just">
              <a:lnSpc>
                <a:spcPct val="150000"/>
              </a:lnSpc>
            </a:pPr>
            <a:r>
              <a:rPr lang="en-IN" sz="2000" dirty="0" smtClean="0">
                <a:latin typeface="Times New Roman" panose="02020603050405020304" pitchFamily="18" charset="0"/>
                <a:cs typeface="Times New Roman" panose="02020603050405020304" pitchFamily="18" charset="0"/>
              </a:rPr>
              <a:t>The Proposed currency system is mainly uses one of the Deep learning techniques CNN based transfer learning (MobileNet) model. This transfer learning method is used to extract the features from the conceder dataset, once after the feature collection the saved model is used to classify and predict the currency types more accurately.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04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2111" y="459022"/>
            <a:ext cx="4611763" cy="643385"/>
          </a:xfrm>
        </p:spPr>
        <p:txBody>
          <a:bodyPr>
            <a:noAutofit/>
          </a:bodyPr>
          <a:lstStyle/>
          <a:p>
            <a:r>
              <a:rPr lang="en-US" sz="3600" b="1" dirty="0" smtClean="0">
                <a:latin typeface="Times New Roman" panose="02020603050405020304" pitchFamily="18" charset="0"/>
                <a:cs typeface="Times New Roman" panose="02020603050405020304" pitchFamily="18" charset="0"/>
              </a:rPr>
              <a:t>BLOCK DIAGRAM</a:t>
            </a:r>
            <a:endParaRPr lang="en-US" sz="36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2845684" y="1444883"/>
            <a:ext cx="5731510" cy="4412615"/>
          </a:xfrm>
          <a:prstGeom prst="rect">
            <a:avLst/>
          </a:prstGeom>
        </p:spPr>
      </p:pic>
    </p:spTree>
    <p:extLst>
      <p:ext uri="{BB962C8B-B14F-4D97-AF65-F5344CB8AC3E}">
        <p14:creationId xmlns:p14="http://schemas.microsoft.com/office/powerpoint/2010/main" val="50136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175638" y="1032289"/>
            <a:ext cx="3780496" cy="83069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solidFill>
                  <a:schemeClr val="tx1"/>
                </a:solidFill>
                <a:latin typeface="Times New Roman" panose="02020603050405020304" pitchFamily="18" charset="0"/>
                <a:cs typeface="Times New Roman" panose="02020603050405020304" pitchFamily="18" charset="0"/>
              </a:rPr>
              <a:t>ADVANTAGES</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2818688" y="2549978"/>
            <a:ext cx="6872243" cy="18852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Simple to navigate.</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Reducing the time.</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Easy to manage the data.</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82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690199"/>
            <a:ext cx="3518675" cy="632346"/>
          </a:xfrm>
        </p:spPr>
        <p:txBody>
          <a:bodyPr>
            <a:noAutofit/>
          </a:bodyPr>
          <a:lstStyle/>
          <a:p>
            <a:pPr algn="ctr"/>
            <a:r>
              <a:rPr lang="en-IN" sz="3600" b="1" dirty="0" smtClean="0">
                <a:solidFill>
                  <a:srgbClr val="00B0F0"/>
                </a:solidFill>
                <a:latin typeface="Times New Roman" panose="02020603050405020304" pitchFamily="18" charset="0"/>
                <a:cs typeface="Times New Roman" panose="02020603050405020304" pitchFamily="18" charset="0"/>
              </a:rPr>
              <a:t>MODULES</a:t>
            </a:r>
            <a:endParaRPr lang="en-IN" sz="3600" b="1" dirty="0">
              <a:solidFill>
                <a:srgbClr val="00B0F0"/>
              </a:solidFill>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931654" y="1322545"/>
            <a:ext cx="10092906" cy="5173146"/>
          </a:xfrm>
        </p:spPr>
        <p:txBody>
          <a:bodyPr>
            <a:normAutofit fontScale="77500" lnSpcReduction="20000"/>
          </a:bodyPr>
          <a:lstStyle/>
          <a:p>
            <a:pPr lvl="0" algn="just">
              <a:lnSpc>
                <a:spcPct val="150000"/>
              </a:lnSpc>
            </a:pPr>
            <a:r>
              <a:rPr lang="en-US" b="1" dirty="0">
                <a:latin typeface="Times New Roman" panose="02020603050405020304" pitchFamily="18" charset="0"/>
                <a:cs typeface="Times New Roman" panose="02020603050405020304" pitchFamily="18" charset="0"/>
              </a:rPr>
              <a:t>Create Dataset:</a:t>
            </a: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We are collecting the dataset through internet browsing.</a:t>
            </a:r>
          </a:p>
          <a:p>
            <a:pPr algn="just">
              <a:lnSpc>
                <a:spcPct val="150000"/>
              </a:lnSpc>
            </a:pPr>
            <a:r>
              <a:rPr lang="en-US" dirty="0">
                <a:latin typeface="Times New Roman" panose="02020603050405020304" pitchFamily="18" charset="0"/>
                <a:cs typeface="Times New Roman" panose="02020603050405020304" pitchFamily="18" charset="0"/>
              </a:rPr>
              <a:t>The size of overall dataset is 136 MB. From which we have are splitting the data into </a:t>
            </a:r>
            <a:r>
              <a:rPr lang="en-US" dirty="0" smtClean="0">
                <a:latin typeface="Times New Roman" panose="02020603050405020304" pitchFamily="18" charset="0"/>
                <a:cs typeface="Times New Roman" panose="02020603050405020304" pitchFamily="18" charset="0"/>
              </a:rPr>
              <a:t>(train, test), </a:t>
            </a:r>
            <a:r>
              <a:rPr lang="en-US" dirty="0">
                <a:latin typeface="Times New Roman" panose="02020603050405020304" pitchFamily="18" charset="0"/>
                <a:cs typeface="Times New Roman" panose="02020603050405020304" pitchFamily="18" charset="0"/>
              </a:rPr>
              <a:t>where the </a:t>
            </a:r>
            <a:r>
              <a:rPr lang="en-US" dirty="0" smtClean="0">
                <a:latin typeface="Times New Roman" panose="02020603050405020304" pitchFamily="18" charset="0"/>
                <a:cs typeface="Times New Roman" panose="02020603050405020304" pitchFamily="18" charset="0"/>
              </a:rPr>
              <a:t>train dataset </a:t>
            </a:r>
            <a:r>
              <a:rPr lang="en-US" dirty="0">
                <a:latin typeface="Times New Roman" panose="02020603050405020304" pitchFamily="18" charset="0"/>
                <a:cs typeface="Times New Roman" panose="02020603050405020304" pitchFamily="18" charset="0"/>
              </a:rPr>
              <a:t>size is 100 MB and </a:t>
            </a:r>
            <a:r>
              <a:rPr lang="en-US" dirty="0" smtClean="0">
                <a:latin typeface="Times New Roman" panose="02020603050405020304" pitchFamily="18" charset="0"/>
                <a:cs typeface="Times New Roman" panose="02020603050405020304" pitchFamily="18" charset="0"/>
              </a:rPr>
              <a:t>test size </a:t>
            </a:r>
            <a:r>
              <a:rPr lang="en-US" dirty="0">
                <a:latin typeface="Times New Roman" panose="02020603050405020304" pitchFamily="18" charset="0"/>
                <a:cs typeface="Times New Roman" panose="02020603050405020304" pitchFamily="18" charset="0"/>
              </a:rPr>
              <a:t>is 35.6 MB.</a:t>
            </a:r>
          </a:p>
          <a:p>
            <a:pPr lvl="0" algn="just">
              <a:lnSpc>
                <a:spcPct val="150000"/>
              </a:lnSpc>
            </a:pPr>
            <a:r>
              <a:rPr lang="en-IN" b="1" dirty="0">
                <a:latin typeface="Times New Roman" panose="02020603050405020304" pitchFamily="18" charset="0"/>
                <a:cs typeface="Times New Roman" panose="02020603050405020304" pitchFamily="18" charset="0"/>
              </a:rPr>
              <a:t>Training:</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We are using the pre-processed training dataset to train our model using CNN algorithm.</a:t>
            </a:r>
          </a:p>
          <a:p>
            <a:pPr algn="just">
              <a:lnSpc>
                <a:spcPct val="150000"/>
              </a:lnSpc>
            </a:pPr>
            <a:r>
              <a:rPr lang="en-US" dirty="0">
                <a:latin typeface="Times New Roman" panose="02020603050405020304" pitchFamily="18" charset="0"/>
                <a:cs typeface="Times New Roman" panose="02020603050405020304" pitchFamily="18" charset="0"/>
              </a:rPr>
              <a:t>CNN algorithm consists of 4 layers: Input layer, Convolution Layer, pooling layer, Flatten layer and dense layer.</a:t>
            </a:r>
          </a:p>
          <a:p>
            <a:pPr algn="just">
              <a:lnSpc>
                <a:spcPct val="150000"/>
              </a:lnSpc>
            </a:pPr>
            <a:r>
              <a:rPr lang="en-US" dirty="0">
                <a:latin typeface="Times New Roman" panose="02020603050405020304" pitchFamily="18" charset="0"/>
                <a:cs typeface="Times New Roman" panose="02020603050405020304" pitchFamily="18" charset="0"/>
              </a:rPr>
              <a:t>In input layer we consider images as input.</a:t>
            </a:r>
          </a:p>
        </p:txBody>
      </p:sp>
    </p:spTree>
    <p:extLst>
      <p:ext uri="{BB962C8B-B14F-4D97-AF65-F5344CB8AC3E}">
        <p14:creationId xmlns:p14="http://schemas.microsoft.com/office/powerpoint/2010/main" val="4229602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742536"/>
            <a:ext cx="10058400" cy="4126558"/>
          </a:xfrm>
        </p:spPr>
        <p:txBody>
          <a:bodyPr>
            <a:noAutofit/>
          </a:bodyPr>
          <a:lstStyle/>
          <a:p>
            <a:pPr algn="just">
              <a:lnSpc>
                <a:spcPct val="150000"/>
              </a:lnSpc>
            </a:pPr>
            <a:r>
              <a:rPr lang="en-IN" dirty="0">
                <a:latin typeface="Times New Roman" panose="02020603050405020304" pitchFamily="18" charset="0"/>
                <a:cs typeface="Times New Roman" panose="02020603050405020304" pitchFamily="18" charset="0"/>
              </a:rPr>
              <a:t>Here we considering the input layer is the pre-trained mobile net.</a:t>
            </a: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In Convolution layer, we convert image into matric format. Here matrix size is 1024 X 1024 (rows X columns).</a:t>
            </a:r>
          </a:p>
          <a:p>
            <a:pPr algn="just">
              <a:lnSpc>
                <a:spcPct val="150000"/>
              </a:lnSpc>
            </a:pPr>
            <a:r>
              <a:rPr lang="en-US" dirty="0">
                <a:latin typeface="Times New Roman" panose="02020603050405020304" pitchFamily="18" charset="0"/>
                <a:cs typeface="Times New Roman" panose="02020603050405020304" pitchFamily="18" charset="0"/>
              </a:rPr>
              <a:t>In the pooling layer the numerical values will be stored. To change the numerical data to binary data, we use machine learning algorithm named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(supervised learning algorithm). In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 we will convert the numerical data to binary.</a:t>
            </a:r>
          </a:p>
          <a:p>
            <a:pPr algn="just">
              <a:lnSpc>
                <a:spcPct val="150000"/>
              </a:lnSpc>
            </a:pPr>
            <a:r>
              <a:rPr lang="en-US" dirty="0">
                <a:latin typeface="Times New Roman" panose="02020603050405020304" pitchFamily="18" charset="0"/>
                <a:cs typeface="Times New Roman" panose="02020603050405020304" pitchFamily="18" charset="0"/>
              </a:rPr>
              <a:t>In flatten layer and dense the classes of total dataset (10 types) is stored which will be in the binary data format.</a:t>
            </a:r>
          </a:p>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3657600" y="690199"/>
            <a:ext cx="3518675" cy="632346"/>
          </a:xfrm>
        </p:spPr>
        <p:txBody>
          <a:bodyPr>
            <a:noAutofit/>
          </a:bodyPr>
          <a:lstStyle/>
          <a:p>
            <a:pPr algn="ctr"/>
            <a:r>
              <a:rPr lang="en-IN" sz="3600" b="1" dirty="0" smtClean="0">
                <a:solidFill>
                  <a:srgbClr val="00B0F0"/>
                </a:solidFill>
                <a:latin typeface="Times New Roman" panose="02020603050405020304" pitchFamily="18" charset="0"/>
                <a:cs typeface="Times New Roman" panose="02020603050405020304" pitchFamily="18" charset="0"/>
              </a:rPr>
              <a:t>MODULES</a:t>
            </a:r>
            <a:endParaRPr lang="en-IN" sz="3600" b="1"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775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9132" y="752429"/>
            <a:ext cx="6583680" cy="834831"/>
          </a:xfrm>
        </p:spPr>
        <p:txBody>
          <a:bodyPr>
            <a:normAutofit/>
          </a:bodyPr>
          <a:lstStyle/>
          <a:p>
            <a:pPr algn="ctr"/>
            <a:r>
              <a:rPr lang="en-US" sz="3600" b="1" dirty="0" smtClean="0">
                <a:solidFill>
                  <a:srgbClr val="00B0F0"/>
                </a:solidFill>
                <a:latin typeface="Times New Roman" panose="02020603050405020304" pitchFamily="18" charset="0"/>
                <a:cs typeface="Times New Roman" panose="02020603050405020304" pitchFamily="18" charset="0"/>
              </a:rPr>
              <a:t>MODULES</a:t>
            </a:r>
            <a:endParaRPr lang="en-US" sz="3600" b="1" dirty="0">
              <a:solidFill>
                <a:srgbClr val="00B0F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lnSpc>
                <a:spcPct val="150000"/>
              </a:lnSpc>
            </a:pPr>
            <a:r>
              <a:rPr lang="en-US" dirty="0">
                <a:latin typeface="Times New Roman" panose="02020603050405020304" pitchFamily="18" charset="0"/>
                <a:cs typeface="Times New Roman" panose="02020603050405020304" pitchFamily="18" charset="0"/>
              </a:rPr>
              <a:t>We use </a:t>
            </a:r>
            <a:r>
              <a:rPr lang="en-US" dirty="0" err="1">
                <a:latin typeface="Times New Roman" panose="02020603050405020304" pitchFamily="18" charset="0"/>
                <a:cs typeface="Times New Roman" panose="02020603050405020304" pitchFamily="18" charset="0"/>
              </a:rPr>
              <a:t>fit_generator</a:t>
            </a:r>
            <a:r>
              <a:rPr lang="en-US" dirty="0">
                <a:latin typeface="Times New Roman" panose="02020603050405020304" pitchFamily="18" charset="0"/>
                <a:cs typeface="Times New Roman" panose="02020603050405020304" pitchFamily="18" charset="0"/>
              </a:rPr>
              <a:t> method for saving the data in the form of .h5. Here model is a format for storing the binary data.</a:t>
            </a:r>
          </a:p>
          <a:p>
            <a:pPr lvl="0" algn="just">
              <a:lnSpc>
                <a:spcPct val="150000"/>
              </a:lnSpc>
            </a:pPr>
            <a:r>
              <a:rPr lang="en-US" b="1" dirty="0">
                <a:latin typeface="Times New Roman" panose="02020603050405020304" pitchFamily="18" charset="0"/>
                <a:cs typeface="Times New Roman" panose="02020603050405020304" pitchFamily="18" charset="0"/>
              </a:rPr>
              <a:t>Testing:</a:t>
            </a: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Upload the currency image that which to be predicted. Once after the classification the predicted output is displayed.</a:t>
            </a:r>
          </a:p>
        </p:txBody>
      </p:sp>
    </p:spTree>
    <p:extLst>
      <p:ext uri="{BB962C8B-B14F-4D97-AF65-F5344CB8AC3E}">
        <p14:creationId xmlns:p14="http://schemas.microsoft.com/office/powerpoint/2010/main" val="2937429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0847" y="375766"/>
            <a:ext cx="4368753" cy="675112"/>
          </a:xfrm>
        </p:spPr>
        <p:txBody>
          <a:bodyPr>
            <a:normAutofit fontScale="90000"/>
          </a:bodyPr>
          <a:lstStyle/>
          <a:p>
            <a:pPr algn="ctr"/>
            <a:r>
              <a:rPr lang="en-IN" b="1" dirty="0" smtClean="0">
                <a:solidFill>
                  <a:srgbClr val="00B0F0"/>
                </a:solidFill>
                <a:latin typeface="Times New Roman" panose="02020603050405020304" pitchFamily="18" charset="0"/>
                <a:cs typeface="Times New Roman" panose="02020603050405020304" pitchFamily="18" charset="0"/>
              </a:rPr>
              <a:t>ALGORITHMS</a:t>
            </a:r>
            <a:endParaRPr lang="en-IN" b="1" dirty="0">
              <a:solidFill>
                <a:srgbClr val="00B0F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897489" y="1201003"/>
            <a:ext cx="10812289" cy="5217083"/>
          </a:xfrm>
        </p:spPr>
        <p:txBody>
          <a:bodyPr>
            <a:normAutofit fontScale="85000" lnSpcReduction="10000"/>
          </a:bodyPr>
          <a:lstStyle/>
          <a:p>
            <a:pPr marL="0" indent="0" algn="just">
              <a:lnSpc>
                <a:spcPct val="170000"/>
              </a:lnSpc>
              <a:buNone/>
            </a:pPr>
            <a:r>
              <a:rPr lang="en-US" sz="2400" b="1" dirty="0">
                <a:solidFill>
                  <a:schemeClr val="accent2"/>
                </a:solidFill>
                <a:latin typeface="Times New Roman" panose="02020603050405020304" pitchFamily="18" charset="0"/>
                <a:cs typeface="Times New Roman" panose="02020603050405020304" pitchFamily="18" charset="0"/>
              </a:rPr>
              <a:t>CNN(Convolutional Neural Network):</a:t>
            </a:r>
          </a:p>
          <a:p>
            <a:pPr algn="just">
              <a:lnSpc>
                <a:spcPct val="170000"/>
              </a:lnSpc>
            </a:pPr>
            <a:r>
              <a:rPr lang="en-US" sz="2400" dirty="0">
                <a:solidFill>
                  <a:schemeClr val="tx1"/>
                </a:solidFill>
                <a:latin typeface="Times New Roman" panose="02020603050405020304" pitchFamily="18" charset="0"/>
                <a:cs typeface="Times New Roman" panose="02020603050405020304" pitchFamily="18" charset="0"/>
              </a:rPr>
              <a:t>In deep learning, a convolutional neural network (CNN, or </a:t>
            </a:r>
            <a:r>
              <a:rPr lang="en-US" sz="2400" dirty="0" err="1">
                <a:solidFill>
                  <a:schemeClr val="tx1"/>
                </a:solidFill>
                <a:latin typeface="Times New Roman" panose="02020603050405020304" pitchFamily="18" charset="0"/>
                <a:cs typeface="Times New Roman" panose="02020603050405020304" pitchFamily="18" charset="0"/>
              </a:rPr>
              <a:t>ConvNet</a:t>
            </a:r>
            <a:r>
              <a:rPr lang="en-US" sz="2400" dirty="0">
                <a:solidFill>
                  <a:schemeClr val="tx1"/>
                </a:solidFill>
                <a:latin typeface="Times New Roman" panose="02020603050405020304" pitchFamily="18" charset="0"/>
                <a:cs typeface="Times New Roman" panose="02020603050405020304" pitchFamily="18" charset="0"/>
              </a:rPr>
              <a:t>) is a class of deep neural networks, most commonly applied to analyzing visual imagery.</a:t>
            </a:r>
          </a:p>
          <a:p>
            <a:pPr algn="just">
              <a:lnSpc>
                <a:spcPct val="170000"/>
              </a:lnSpc>
            </a:pPr>
            <a:r>
              <a:rPr lang="en-US" sz="2400" dirty="0">
                <a:solidFill>
                  <a:schemeClr val="tx1"/>
                </a:solidFill>
                <a:latin typeface="Times New Roman" panose="02020603050405020304" pitchFamily="18" charset="0"/>
                <a:cs typeface="Times New Roman" panose="02020603050405020304" pitchFamily="18" charset="0"/>
              </a:rPr>
              <a:t>A convolutional neural network consists of an input layer, hidden layers and an output layer. In any feed-forward neural network, any middle layers are called hidden because their inputs and outputs are masked by the activation function and final convolution. In a convolutional neural network, the hidden layers include layers that perform convolutions. Typically this includes a layer that does multiplication or other dot product, and its activation function is commonly </a:t>
            </a:r>
            <a:r>
              <a:rPr lang="en-US" sz="2400" dirty="0" err="1">
                <a:solidFill>
                  <a:schemeClr val="tx1"/>
                </a:solidFill>
                <a:latin typeface="Times New Roman" panose="02020603050405020304" pitchFamily="18" charset="0"/>
                <a:cs typeface="Times New Roman" panose="02020603050405020304" pitchFamily="18" charset="0"/>
              </a:rPr>
              <a:t>ReLU</a:t>
            </a:r>
            <a:r>
              <a:rPr lang="en-US" sz="2400" dirty="0">
                <a:solidFill>
                  <a:schemeClr val="tx1"/>
                </a:solidFill>
                <a:latin typeface="Times New Roman" panose="02020603050405020304" pitchFamily="18" charset="0"/>
                <a:cs typeface="Times New Roman" panose="02020603050405020304" pitchFamily="18" charset="0"/>
              </a:rPr>
              <a:t>. This is followed by other convolution layers such as pooling layers, fully connected layers and normalization layers. </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839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35834" y="644235"/>
            <a:ext cx="7455597" cy="1141433"/>
          </a:xfrm>
        </p:spPr>
        <p:txBody>
          <a:bodyPr>
            <a:noAutofit/>
          </a:bodyPr>
          <a:lstStyle/>
          <a:p>
            <a:pPr algn="ctr"/>
            <a:r>
              <a:rPr lang="en-US" sz="3600" b="1" dirty="0">
                <a:solidFill>
                  <a:srgbClr val="00B0F0"/>
                </a:solidFill>
                <a:latin typeface="Times New Roman" panose="02020603050405020304" pitchFamily="18" charset="0"/>
                <a:cs typeface="Times New Roman" panose="02020603050405020304" pitchFamily="18" charset="0"/>
              </a:rPr>
              <a:t>HARDWARE AND SOFTWARE </a:t>
            </a:r>
            <a:r>
              <a:rPr lang="en-US" sz="3600" b="1" dirty="0" smtClean="0">
                <a:solidFill>
                  <a:srgbClr val="00B0F0"/>
                </a:solidFill>
                <a:latin typeface="Times New Roman" panose="02020603050405020304" pitchFamily="18" charset="0"/>
                <a:cs typeface="Times New Roman" panose="02020603050405020304" pitchFamily="18" charset="0"/>
              </a:rPr>
              <a:t>REQUIREMENTS</a:t>
            </a:r>
            <a:endParaRPr lang="en-US" sz="3600" b="1" dirty="0">
              <a:solidFill>
                <a:srgbClr val="00B0F0"/>
              </a:solidFill>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1864844" y="2113768"/>
            <a:ext cx="8825659" cy="2949551"/>
          </a:xfrm>
        </p:spPr>
        <p:txBody>
          <a:bodyPr>
            <a:normAutofit lnSpcReduction="10000"/>
          </a:bodyPr>
          <a:lstStyle/>
          <a:p>
            <a:pPr marL="0" indent="0" algn="just">
              <a:lnSpc>
                <a:spcPct val="150000"/>
              </a:lnSpc>
              <a:buNone/>
            </a:pPr>
            <a:r>
              <a:rPr lang="en-IN" b="1" dirty="0">
                <a:solidFill>
                  <a:schemeClr val="accent1"/>
                </a:solidFill>
                <a:latin typeface="Times New Roman" panose="02020603050405020304" pitchFamily="18" charset="0"/>
                <a:cs typeface="Times New Roman" panose="02020603050405020304" pitchFamily="18" charset="0"/>
              </a:rPr>
              <a:t>H/W Configuration:</a:t>
            </a:r>
          </a:p>
          <a:p>
            <a:pPr lvl="0" algn="just">
              <a:lnSpc>
                <a:spcPct val="150000"/>
              </a:lnSpc>
            </a:pPr>
            <a:r>
              <a:rPr lang="en-IN" dirty="0">
                <a:latin typeface="Times New Roman" panose="02020603050405020304" pitchFamily="18" charset="0"/>
                <a:cs typeface="Times New Roman" panose="02020603050405020304" pitchFamily="18" charset="0"/>
              </a:rPr>
              <a:t>Processor</a:t>
            </a:r>
            <a:r>
              <a:rPr lang="en-IN" b="1" dirty="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I3/Intel Processor</a:t>
            </a:r>
          </a:p>
          <a:p>
            <a:pPr lvl="0" algn="just">
              <a:lnSpc>
                <a:spcPct val="150000"/>
              </a:lnSpc>
            </a:pPr>
            <a:r>
              <a:rPr lang="en-IN" dirty="0">
                <a:latin typeface="Times New Roman" panose="02020603050405020304" pitchFamily="18" charset="0"/>
                <a:cs typeface="Times New Roman" panose="02020603050405020304" pitchFamily="18" charset="0"/>
              </a:rPr>
              <a:t>Hard Disk                                     </a:t>
            </a:r>
            <a:r>
              <a:rPr lang="en-IN" dirty="0" smtClean="0">
                <a:latin typeface="Times New Roman" panose="02020603050405020304" pitchFamily="18" charset="0"/>
                <a:cs typeface="Times New Roman" panose="02020603050405020304" pitchFamily="18" charset="0"/>
              </a:rPr>
              <a:t>          - </a:t>
            </a:r>
            <a:r>
              <a:rPr lang="en-IN" dirty="0">
                <a:latin typeface="Times New Roman" panose="02020603050405020304" pitchFamily="18" charset="0"/>
                <a:cs typeface="Times New Roman" panose="02020603050405020304" pitchFamily="18" charset="0"/>
              </a:rPr>
              <a:t>160GB</a:t>
            </a:r>
          </a:p>
          <a:p>
            <a:pPr lvl="0" algn="just">
              <a:lnSpc>
                <a:spcPct val="150000"/>
              </a:lnSpc>
            </a:pPr>
            <a:r>
              <a:rPr lang="en-IN" dirty="0">
                <a:latin typeface="Times New Roman" panose="02020603050405020304" pitchFamily="18" charset="0"/>
                <a:cs typeface="Times New Roman" panose="02020603050405020304" pitchFamily="18" charset="0"/>
              </a:rPr>
              <a:t>RAM		                                 </a:t>
            </a:r>
            <a:r>
              <a:rPr lang="en-IN" dirty="0" smtClean="0">
                <a:latin typeface="Times New Roman" panose="02020603050405020304" pitchFamily="18" charset="0"/>
                <a:cs typeface="Times New Roman" panose="02020603050405020304" pitchFamily="18" charset="0"/>
              </a:rPr>
              <a:t>    -  </a:t>
            </a:r>
            <a:r>
              <a:rPr lang="en-IN" dirty="0">
                <a:latin typeface="Times New Roman" panose="02020603050405020304" pitchFamily="18" charset="0"/>
                <a:cs typeface="Times New Roman" panose="02020603050405020304" pitchFamily="18" charset="0"/>
              </a:rPr>
              <a:t>8Gb</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11433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6885" y="2023990"/>
            <a:ext cx="5528759" cy="3039716"/>
          </a:xfrm>
        </p:spPr>
        <p:txBody>
          <a:bodyPr>
            <a:normAutofit fontScale="92500" lnSpcReduction="20000"/>
          </a:bodyPr>
          <a:lstStyle/>
          <a:p>
            <a:pPr marL="0" indent="0">
              <a:buNone/>
            </a:pPr>
            <a:r>
              <a:rPr lang="en-IN" b="1" dirty="0">
                <a:solidFill>
                  <a:schemeClr val="accent1"/>
                </a:solidFill>
                <a:latin typeface="Times New Roman" panose="02020603050405020304" pitchFamily="18" charset="0"/>
                <a:cs typeface="Times New Roman" panose="02020603050405020304" pitchFamily="18" charset="0"/>
              </a:rPr>
              <a:t> </a:t>
            </a:r>
            <a:r>
              <a:rPr lang="en-IN" b="1" dirty="0" smtClean="0">
                <a:solidFill>
                  <a:schemeClr val="accent1"/>
                </a:solidFill>
                <a:latin typeface="Times New Roman" panose="02020603050405020304" pitchFamily="18" charset="0"/>
                <a:cs typeface="Times New Roman" panose="02020603050405020304" pitchFamily="18" charset="0"/>
              </a:rPr>
              <a:t>S/W </a:t>
            </a:r>
            <a:r>
              <a:rPr lang="en-IN" b="1" dirty="0">
                <a:solidFill>
                  <a:schemeClr val="accent1"/>
                </a:solidFill>
                <a:latin typeface="Times New Roman" panose="02020603050405020304" pitchFamily="18" charset="0"/>
                <a:cs typeface="Times New Roman" panose="02020603050405020304" pitchFamily="18" charset="0"/>
              </a:rPr>
              <a:t>Configuration:</a:t>
            </a:r>
            <a:endParaRPr lang="en-IN" dirty="0">
              <a:solidFill>
                <a:schemeClr val="accent1"/>
              </a:solidFill>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Operating System           :   Windows 7/8/10</a:t>
            </a:r>
          </a:p>
          <a:p>
            <a:pPr lvl="0"/>
            <a:r>
              <a:rPr lang="en-US" dirty="0" smtClean="0">
                <a:latin typeface="Times New Roman" panose="02020603050405020304" pitchFamily="18" charset="0"/>
                <a:cs typeface="Times New Roman" panose="02020603050405020304" pitchFamily="18" charset="0"/>
              </a:rPr>
              <a:t>Front </a:t>
            </a:r>
            <a:r>
              <a:rPr lang="en-US" dirty="0">
                <a:latin typeface="Times New Roman" panose="02020603050405020304" pitchFamily="18" charset="0"/>
                <a:cs typeface="Times New Roman" panose="02020603050405020304" pitchFamily="18" charset="0"/>
              </a:rPr>
              <a:t>End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HTML, CSS</a:t>
            </a:r>
          </a:p>
          <a:p>
            <a:pPr lvl="0"/>
            <a:r>
              <a:rPr lang="en-US" dirty="0">
                <a:latin typeface="Times New Roman" panose="02020603050405020304" pitchFamily="18" charset="0"/>
                <a:cs typeface="Times New Roman" panose="02020603050405020304" pitchFamily="18" charset="0"/>
              </a:rPr>
              <a:t>Scripts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JavaScript.</a:t>
            </a:r>
          </a:p>
          <a:p>
            <a:pPr lvl="0"/>
            <a:r>
              <a:rPr lang="en-US" dirty="0" smtClean="0">
                <a:latin typeface="Times New Roman" panose="02020603050405020304" pitchFamily="18" charset="0"/>
                <a:cs typeface="Times New Roman" panose="02020603050405020304" pitchFamily="18" charset="0"/>
              </a:rPr>
              <a:t>Technology</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Python 3.9+.</a:t>
            </a:r>
          </a:p>
          <a:p>
            <a:pPr lvl="0"/>
            <a:r>
              <a:rPr lang="en-US" dirty="0">
                <a:latin typeface="Times New Roman" panose="02020603050405020304" pitchFamily="18" charset="0"/>
                <a:cs typeface="Times New Roman" panose="02020603050405020304" pitchFamily="18" charset="0"/>
              </a:rPr>
              <a:t>IDE		 </a:t>
            </a:r>
            <a:r>
              <a:rPr lang="en-US" dirty="0" smtClean="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Pycharm</a:t>
            </a:r>
            <a:endParaRPr lang="en-US" dirty="0">
              <a:latin typeface="Times New Roman" panose="02020603050405020304" pitchFamily="18" charset="0"/>
              <a:cs typeface="Times New Roman" panose="02020603050405020304" pitchFamily="18" charset="0"/>
            </a:endParaRPr>
          </a:p>
          <a:p>
            <a:pPr marL="0" lvl="0" indent="0" algn="just">
              <a:lnSpc>
                <a:spcPct val="150000"/>
              </a:lnSpc>
              <a:buNone/>
            </a:pPr>
            <a:endParaRPr lang="en-IN" dirty="0">
              <a:latin typeface="Times New Roman" panose="02020603050405020304" pitchFamily="18" charset="0"/>
              <a:cs typeface="Times New Roman" panose="02020603050405020304" pitchFamily="18" charset="0"/>
            </a:endParaRPr>
          </a:p>
          <a:p>
            <a:pPr algn="just">
              <a:lnSpc>
                <a:spcPct val="150000"/>
              </a:lnSpc>
            </a:pP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14140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3914" y="618518"/>
            <a:ext cx="4452258" cy="1057882"/>
          </a:xfrm>
        </p:spPr>
        <p:txBody>
          <a:bodyPr>
            <a:normAutofit/>
          </a:bodyPr>
          <a:lstStyle/>
          <a:p>
            <a:pPr algn="ctr"/>
            <a:r>
              <a:rPr lang="en-US" sz="3200" b="1" u="sng" dirty="0">
                <a:latin typeface="Times New Roman" panose="02020603050405020304" pitchFamily="18" charset="0"/>
                <a:cs typeface="Times New Roman" panose="02020603050405020304" pitchFamily="18" charset="0"/>
              </a:rPr>
              <a:t>ARCHITECTURE</a:t>
            </a:r>
            <a:endParaRPr lang="en-IN" sz="32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3358243" y="1545097"/>
            <a:ext cx="5943600" cy="4895850"/>
          </a:xfrm>
          <a:prstGeom prst="rect">
            <a:avLst/>
          </a:prstGeom>
        </p:spPr>
      </p:pic>
    </p:spTree>
    <p:extLst>
      <p:ext uri="{BB962C8B-B14F-4D97-AF65-F5344CB8AC3E}">
        <p14:creationId xmlns:p14="http://schemas.microsoft.com/office/powerpoint/2010/main" val="156669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2375" y="1455590"/>
            <a:ext cx="9956489" cy="4492283"/>
          </a:xfrm>
        </p:spPr>
        <p:txBody>
          <a:bodyPr numCol="2">
            <a:noAutofit/>
          </a:bodyPr>
          <a:lstStyle/>
          <a:p>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Abstract</a:t>
            </a:r>
          </a:p>
          <a:p>
            <a:r>
              <a:rPr lang="en-US" sz="2000" dirty="0">
                <a:latin typeface="Times New Roman" panose="02020603050405020304" pitchFamily="18" charset="0"/>
                <a:cs typeface="Times New Roman" panose="02020603050405020304" pitchFamily="18" charset="0"/>
              </a:rPr>
              <a:t>Introduction</a:t>
            </a:r>
          </a:p>
          <a:p>
            <a:r>
              <a:rPr lang="en-US" sz="2000" dirty="0">
                <a:latin typeface="Times New Roman" panose="02020603050405020304" pitchFamily="18" charset="0"/>
                <a:cs typeface="Times New Roman" panose="02020603050405020304" pitchFamily="18" charset="0"/>
              </a:rPr>
              <a:t>Literature review</a:t>
            </a:r>
          </a:p>
          <a:p>
            <a:r>
              <a:rPr lang="en-US" sz="2000" dirty="0">
                <a:latin typeface="Times New Roman" panose="02020603050405020304" pitchFamily="18" charset="0"/>
                <a:cs typeface="Times New Roman" panose="02020603050405020304" pitchFamily="18" charset="0"/>
              </a:rPr>
              <a:t>Existing Method</a:t>
            </a:r>
          </a:p>
          <a:p>
            <a:r>
              <a:rPr lang="en-US" sz="2000" dirty="0">
                <a:latin typeface="Times New Roman" panose="02020603050405020304" pitchFamily="18" charset="0"/>
                <a:cs typeface="Times New Roman" panose="02020603050405020304" pitchFamily="18" charset="0"/>
              </a:rPr>
              <a:t>Drawbacks</a:t>
            </a:r>
          </a:p>
          <a:p>
            <a:r>
              <a:rPr lang="en-US" sz="2000" dirty="0">
                <a:latin typeface="Times New Roman" panose="02020603050405020304" pitchFamily="18" charset="0"/>
                <a:cs typeface="Times New Roman" panose="02020603050405020304" pitchFamily="18" charset="0"/>
              </a:rPr>
              <a:t>Proposed method		</a:t>
            </a:r>
          </a:p>
          <a:p>
            <a:r>
              <a:rPr lang="en-US" sz="2000" dirty="0">
                <a:latin typeface="Times New Roman" panose="02020603050405020304" pitchFamily="18" charset="0"/>
                <a:cs typeface="Times New Roman" panose="02020603050405020304" pitchFamily="18" charset="0"/>
              </a:rPr>
              <a:t>Advantages</a:t>
            </a:r>
          </a:p>
          <a:p>
            <a:r>
              <a:rPr lang="en-US" sz="2000" dirty="0">
                <a:latin typeface="Times New Roman" panose="02020603050405020304" pitchFamily="18" charset="0"/>
                <a:cs typeface="Times New Roman" panose="02020603050405020304" pitchFamily="18" charset="0"/>
              </a:rPr>
              <a:t>Modules</a:t>
            </a:r>
          </a:p>
          <a:p>
            <a:endParaRPr lang="en-US" sz="2000" dirty="0"/>
          </a:p>
          <a:p>
            <a:pPr marL="0" indent="0">
              <a:buNone/>
            </a:pPr>
            <a:r>
              <a:rPr lang="en-US" sz="2000" dirty="0" smtClean="0">
                <a:latin typeface="Times New Roman" panose="02020603050405020304" pitchFamily="18" charset="0"/>
                <a:cs typeface="Times New Roman" panose="02020603050405020304" pitchFamily="18" charset="0"/>
              </a:rPr>
              <a:t>			</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Algorithms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Hardware and Software Requirements</a:t>
            </a:r>
          </a:p>
          <a:p>
            <a:r>
              <a:rPr lang="en-US" sz="2000" dirty="0">
                <a:latin typeface="Times New Roman" panose="02020603050405020304" pitchFamily="18" charset="0"/>
                <a:cs typeface="Times New Roman" panose="02020603050405020304" pitchFamily="18" charset="0"/>
              </a:rPr>
              <a:t>Architecture</a:t>
            </a:r>
          </a:p>
          <a:p>
            <a:r>
              <a:rPr lang="en-US" sz="2000" dirty="0">
                <a:latin typeface="Times New Roman" panose="02020603050405020304" pitchFamily="18" charset="0"/>
                <a:cs typeface="Times New Roman" panose="02020603050405020304" pitchFamily="18" charset="0"/>
              </a:rPr>
              <a:t>UML diagrams</a:t>
            </a:r>
          </a:p>
          <a:p>
            <a:r>
              <a:rPr lang="en-US" sz="2000" dirty="0">
                <a:latin typeface="Times New Roman" panose="02020603050405020304" pitchFamily="18" charset="0"/>
                <a:cs typeface="Times New Roman" panose="02020603050405020304" pitchFamily="18" charset="0"/>
              </a:rPr>
              <a:t>Results</a:t>
            </a:r>
          </a:p>
          <a:p>
            <a:r>
              <a:rPr lang="en-US" sz="2000" dirty="0">
                <a:latin typeface="Times New Roman" panose="02020603050405020304" pitchFamily="18" charset="0"/>
                <a:cs typeface="Times New Roman" panose="02020603050405020304" pitchFamily="18" charset="0"/>
              </a:rPr>
              <a:t>Conclusion</a:t>
            </a:r>
          </a:p>
          <a:p>
            <a:r>
              <a:rPr lang="en-US" sz="2000" dirty="0">
                <a:latin typeface="Times New Roman" panose="02020603050405020304" pitchFamily="18" charset="0"/>
                <a:cs typeface="Times New Roman" panose="02020603050405020304" pitchFamily="18" charset="0"/>
              </a:rPr>
              <a:t>Future Scope</a:t>
            </a:r>
          </a:p>
          <a:p>
            <a:r>
              <a:rPr lang="en-US" sz="2000" dirty="0" smtClean="0">
                <a:latin typeface="Times New Roman" panose="02020603050405020304" pitchFamily="18" charset="0"/>
                <a:cs typeface="Times New Roman" panose="02020603050405020304" pitchFamily="18" charset="0"/>
              </a:rPr>
              <a:t>References</a:t>
            </a:r>
          </a:p>
          <a:p>
            <a:endParaRPr lang="en-US" sz="2000" dirty="0" smtClean="0">
              <a:latin typeface="Times New Roman" panose="02020603050405020304" pitchFamily="18" charset="0"/>
              <a:cs typeface="Times New Roman" panose="02020603050405020304" pitchFamily="18" charset="0"/>
            </a:endParaRPr>
          </a:p>
        </p:txBody>
      </p:sp>
      <p:sp>
        <p:nvSpPr>
          <p:cNvPr id="2" name="TextBox 1"/>
          <p:cNvSpPr txBox="1"/>
          <p:nvPr/>
        </p:nvSpPr>
        <p:spPr>
          <a:xfrm>
            <a:off x="3016665" y="444381"/>
            <a:ext cx="3614871"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INDEX</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994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014" y="1070114"/>
            <a:ext cx="7160738" cy="1060020"/>
          </a:xfrm>
        </p:spPr>
        <p:txBody>
          <a:bodyPr>
            <a:noAutofit/>
          </a:bodyPr>
          <a:lstStyle/>
          <a:p>
            <a:pPr algn="ctr"/>
            <a:r>
              <a:rPr lang="en-US" sz="3600" b="1" dirty="0">
                <a:latin typeface="Times New Roman" pitchFamily="18" charset="0"/>
                <a:cs typeface="Times New Roman" pitchFamily="18" charset="0"/>
              </a:rPr>
              <a:t>USE CASE DIAGRAM</a:t>
            </a:r>
          </a:p>
        </p:txBody>
      </p:sp>
      <p:sp>
        <p:nvSpPr>
          <p:cNvPr id="4" name="Content Placeholder 3"/>
          <p:cNvSpPr>
            <a:spLocks noGrp="1"/>
          </p:cNvSpPr>
          <p:nvPr>
            <p:ph idx="1"/>
          </p:nvPr>
        </p:nvSpPr>
        <p:spPr>
          <a:xfrm>
            <a:off x="1883391" y="2130134"/>
            <a:ext cx="8834398" cy="3465449"/>
          </a:xfrm>
        </p:spPr>
        <p:txBody>
          <a:bodyPr>
            <a:normAutofit/>
          </a:bodyPr>
          <a:lstStyle/>
          <a:p>
            <a:pPr algn="just">
              <a:lnSpc>
                <a:spcPct val="150000"/>
              </a:lnSpc>
            </a:pPr>
            <a:r>
              <a:rPr lang="en-US" sz="2000" dirty="0">
                <a:latin typeface="Times New Roman" pitchFamily="18" charset="0"/>
                <a:cs typeface="Times New Roman"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a:p>
            <a:endParaRPr lang="en-US" sz="2000" dirty="0"/>
          </a:p>
        </p:txBody>
      </p:sp>
    </p:spTree>
    <p:extLst>
      <p:ext uri="{BB962C8B-B14F-4D97-AF65-F5344CB8AC3E}">
        <p14:creationId xmlns:p14="http://schemas.microsoft.com/office/powerpoint/2010/main" val="3269582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199" y="307172"/>
            <a:ext cx="4459780" cy="886225"/>
          </a:xfrm>
        </p:spPr>
        <p:txBody>
          <a:bodyPr>
            <a:normAutofit/>
          </a:bodyPr>
          <a:lstStyle/>
          <a:p>
            <a:pPr algn="ctr"/>
            <a:r>
              <a:rPr lang="en-US" sz="3200" b="1" dirty="0">
                <a:latin typeface="Times New Roman" panose="02020603050405020304" pitchFamily="18" charset="0"/>
                <a:cs typeface="Times New Roman" panose="02020603050405020304" pitchFamily="18" charset="0"/>
              </a:rPr>
              <a:t>USE CASE DIAGRAM</a:t>
            </a:r>
            <a:endParaRPr lang="en-IN" sz="3200" dirty="0"/>
          </a:p>
        </p:txBody>
      </p:sp>
      <p:pic>
        <p:nvPicPr>
          <p:cNvPr id="9" name="Content Placeholder 8"/>
          <p:cNvPicPr>
            <a:picLocks noGrp="1" noChangeAspect="1"/>
          </p:cNvPicPr>
          <p:nvPr>
            <p:ph idx="1"/>
          </p:nvPr>
        </p:nvPicPr>
        <p:blipFill>
          <a:blip r:embed="rId2"/>
          <a:stretch>
            <a:fillRect/>
          </a:stretch>
        </p:blipFill>
        <p:spPr>
          <a:xfrm>
            <a:off x="3505200" y="1458685"/>
            <a:ext cx="5377543" cy="4593771"/>
          </a:xfrm>
          <a:prstGeom prst="rect">
            <a:avLst/>
          </a:prstGeom>
        </p:spPr>
      </p:pic>
    </p:spTree>
    <p:extLst>
      <p:ext uri="{BB962C8B-B14F-4D97-AF65-F5344CB8AC3E}">
        <p14:creationId xmlns:p14="http://schemas.microsoft.com/office/powerpoint/2010/main" val="23745220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2110" y="1444231"/>
            <a:ext cx="6061606" cy="855910"/>
          </a:xfrm>
        </p:spPr>
        <p:txBody>
          <a:bodyPr>
            <a:noAutofit/>
          </a:bodyPr>
          <a:lstStyle/>
          <a:p>
            <a:pPr algn="ctr"/>
            <a:r>
              <a:rPr lang="en-US" sz="3600" b="1" dirty="0">
                <a:latin typeface="Times New Roman" pitchFamily="18" charset="0"/>
                <a:cs typeface="Times New Roman" pitchFamily="18" charset="0"/>
              </a:rPr>
              <a:t>CLASS DIAGRAM</a:t>
            </a:r>
          </a:p>
        </p:txBody>
      </p:sp>
      <p:sp>
        <p:nvSpPr>
          <p:cNvPr id="4" name="Content Placeholder 3"/>
          <p:cNvSpPr>
            <a:spLocks noGrp="1"/>
          </p:cNvSpPr>
          <p:nvPr>
            <p:ph idx="1"/>
          </p:nvPr>
        </p:nvSpPr>
        <p:spPr>
          <a:xfrm>
            <a:off x="1726130" y="2300141"/>
            <a:ext cx="8893566" cy="3081031"/>
          </a:xfrm>
        </p:spPr>
        <p:txBody>
          <a:bodyPr>
            <a:normAutofit/>
          </a:bodyPr>
          <a:lstStyle/>
          <a:p>
            <a:pPr algn="just">
              <a:lnSpc>
                <a:spcPct val="150000"/>
              </a:lnSpc>
            </a:pPr>
            <a:r>
              <a:rPr lang="en-US" sz="2000" dirty="0">
                <a:latin typeface="Times New Roman" pitchFamily="18" charset="0"/>
                <a:cs typeface="Times New Roman"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p>
          <a:p>
            <a:endParaRPr lang="en-US" sz="2000" dirty="0"/>
          </a:p>
        </p:txBody>
      </p:sp>
    </p:spTree>
    <p:extLst>
      <p:ext uri="{BB962C8B-B14F-4D97-AF65-F5344CB8AC3E}">
        <p14:creationId xmlns:p14="http://schemas.microsoft.com/office/powerpoint/2010/main" val="498509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32" y="683833"/>
            <a:ext cx="7145867" cy="829282"/>
          </a:xfrm>
        </p:spPr>
        <p:txBody>
          <a:bodyPr>
            <a:normAutofit/>
          </a:bodyPr>
          <a:lstStyle/>
          <a:p>
            <a:pPr algn="ctr"/>
            <a:r>
              <a:rPr lang="en-US" sz="3200" b="1" dirty="0">
                <a:latin typeface="Times New Roman" panose="02020603050405020304" pitchFamily="18" charset="0"/>
                <a:cs typeface="Times New Roman" panose="02020603050405020304" pitchFamily="18" charset="0"/>
              </a:rPr>
              <a:t>CLASS DIAGRAM</a:t>
            </a:r>
            <a:endParaRPr lang="en-IN" sz="3200" dirty="0"/>
          </a:p>
        </p:txBody>
      </p:sp>
      <p:pic>
        <p:nvPicPr>
          <p:cNvPr id="4" name="Content Placeholder 3"/>
          <p:cNvPicPr>
            <a:picLocks noGrp="1" noChangeAspect="1"/>
          </p:cNvPicPr>
          <p:nvPr>
            <p:ph idx="1"/>
          </p:nvPr>
        </p:nvPicPr>
        <p:blipFill>
          <a:blip r:embed="rId2"/>
          <a:stretch>
            <a:fillRect/>
          </a:stretch>
        </p:blipFill>
        <p:spPr>
          <a:xfrm>
            <a:off x="2709332" y="2122714"/>
            <a:ext cx="6826554" cy="2743199"/>
          </a:xfrm>
          <a:prstGeom prst="rect">
            <a:avLst/>
          </a:prstGeom>
        </p:spPr>
      </p:pic>
    </p:spTree>
    <p:extLst>
      <p:ext uri="{BB962C8B-B14F-4D97-AF65-F5344CB8AC3E}">
        <p14:creationId xmlns:p14="http://schemas.microsoft.com/office/powerpoint/2010/main" val="22713396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41" y="934291"/>
            <a:ext cx="5404940" cy="758031"/>
          </a:xfrm>
        </p:spPr>
        <p:txBody>
          <a:bodyPr>
            <a:noAutofit/>
          </a:bodyPr>
          <a:lstStyle/>
          <a:p>
            <a:pPr algn="ctr"/>
            <a:r>
              <a:rPr lang="en-US" sz="3600" b="1" dirty="0">
                <a:latin typeface="Times New Roman" pitchFamily="18" charset="0"/>
                <a:cs typeface="Times New Roman" pitchFamily="18" charset="0"/>
              </a:rPr>
              <a:t>SEQUENCE DIAGRAM</a:t>
            </a:r>
          </a:p>
        </p:txBody>
      </p:sp>
      <p:sp>
        <p:nvSpPr>
          <p:cNvPr id="4" name="Content Placeholder 3"/>
          <p:cNvSpPr>
            <a:spLocks noGrp="1"/>
          </p:cNvSpPr>
          <p:nvPr>
            <p:ph idx="1"/>
          </p:nvPr>
        </p:nvSpPr>
        <p:spPr>
          <a:xfrm>
            <a:off x="1610435" y="2293005"/>
            <a:ext cx="9284717" cy="2729371"/>
          </a:xfrm>
        </p:spPr>
        <p:txBody>
          <a:bodyPr>
            <a:normAutofit/>
          </a:bodyPr>
          <a:lstStyle/>
          <a:p>
            <a:pPr algn="just">
              <a:lnSpc>
                <a:spcPct val="150000"/>
              </a:lnSpc>
            </a:pPr>
            <a:r>
              <a:rPr lang="en-US" sz="2000" dirty="0">
                <a:latin typeface="Times New Roman" pitchFamily="18" charset="0"/>
                <a:cs typeface="Times New Roman" pitchFamily="18" charset="0"/>
              </a:rPr>
              <a:t>A sequence diagram in Unified Modeling Language (UML) is a kind of interaction diagram that shows how processes operate with one another and in what order. It is a construct of a Message Sequence Chart. Sequence diagrams are sometimes called event diagrams, event scenarios, and timing diagrams.</a:t>
            </a:r>
          </a:p>
          <a:p>
            <a:endParaRPr lang="en-US" sz="2000" dirty="0"/>
          </a:p>
        </p:txBody>
      </p:sp>
    </p:spTree>
    <p:extLst>
      <p:ext uri="{BB962C8B-B14F-4D97-AF65-F5344CB8AC3E}">
        <p14:creationId xmlns:p14="http://schemas.microsoft.com/office/powerpoint/2010/main" val="2013114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8200" y="206828"/>
            <a:ext cx="6090733" cy="783771"/>
          </a:xfrm>
        </p:spPr>
        <p:txBody>
          <a:bodyPr>
            <a:noAutofit/>
          </a:bodyPr>
          <a:lstStyle/>
          <a:p>
            <a:pPr algn="ctr"/>
            <a:r>
              <a:rPr lang="en-US" sz="3200" b="1" dirty="0">
                <a:latin typeface="Times New Roman" panose="02020603050405020304" pitchFamily="18" charset="0"/>
                <a:cs typeface="Times New Roman" panose="02020603050405020304" pitchFamily="18" charset="0"/>
              </a:rPr>
              <a:t>SEQUENCE DIAGRAM</a:t>
            </a:r>
            <a:endParaRPr lang="en-IN" sz="3200" dirty="0"/>
          </a:p>
        </p:txBody>
      </p:sp>
      <p:pic>
        <p:nvPicPr>
          <p:cNvPr id="7" name="Content Placeholder 6"/>
          <p:cNvPicPr>
            <a:picLocks noGrp="1" noChangeAspect="1"/>
          </p:cNvPicPr>
          <p:nvPr>
            <p:ph idx="1"/>
          </p:nvPr>
        </p:nvPicPr>
        <p:blipFill>
          <a:blip r:embed="rId2"/>
          <a:stretch>
            <a:fillRect/>
          </a:stretch>
        </p:blipFill>
        <p:spPr>
          <a:xfrm>
            <a:off x="2895600" y="1436913"/>
            <a:ext cx="5225143" cy="5094515"/>
          </a:xfrm>
          <a:prstGeom prst="rect">
            <a:avLst/>
          </a:prstGeom>
        </p:spPr>
      </p:pic>
    </p:spTree>
    <p:extLst>
      <p:ext uri="{BB962C8B-B14F-4D97-AF65-F5344CB8AC3E}">
        <p14:creationId xmlns:p14="http://schemas.microsoft.com/office/powerpoint/2010/main" val="3232750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0967" y="910463"/>
            <a:ext cx="6975171" cy="549847"/>
          </a:xfrm>
        </p:spPr>
        <p:txBody>
          <a:bodyPr>
            <a:noAutofit/>
          </a:bodyPr>
          <a:lstStyle/>
          <a:p>
            <a:pPr algn="ctr"/>
            <a:r>
              <a:rPr lang="en-US" sz="3600" b="1" dirty="0">
                <a:latin typeface="Times New Roman" pitchFamily="18" charset="0"/>
                <a:cs typeface="Times New Roman" pitchFamily="18" charset="0"/>
              </a:rPr>
              <a:t>COLLABORATION DIAGRAM</a:t>
            </a:r>
          </a:p>
        </p:txBody>
      </p:sp>
      <p:sp>
        <p:nvSpPr>
          <p:cNvPr id="4" name="Content Placeholder 3"/>
          <p:cNvSpPr>
            <a:spLocks noGrp="1"/>
          </p:cNvSpPr>
          <p:nvPr>
            <p:ph idx="1"/>
          </p:nvPr>
        </p:nvSpPr>
        <p:spPr>
          <a:xfrm>
            <a:off x="1157545" y="2020680"/>
            <a:ext cx="9762014" cy="3274651"/>
          </a:xfrm>
        </p:spPr>
        <p:txBody>
          <a:bodyPr>
            <a:normAutofit/>
          </a:bodyPr>
          <a:lstStyle/>
          <a:p>
            <a:pPr algn="just">
              <a:lnSpc>
                <a:spcPct val="150000"/>
              </a:lnSpc>
            </a:pPr>
            <a:r>
              <a:rPr lang="en-US" sz="2000" dirty="0">
                <a:latin typeface="Times New Roman" pitchFamily="18" charset="0"/>
                <a:cs typeface="Times New Roman"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 as the collaboration diagram shows the object organization.</a:t>
            </a:r>
          </a:p>
          <a:p>
            <a:endParaRPr lang="en-US" sz="2000" dirty="0"/>
          </a:p>
        </p:txBody>
      </p:sp>
    </p:spTree>
    <p:extLst>
      <p:ext uri="{BB962C8B-B14F-4D97-AF65-F5344CB8AC3E}">
        <p14:creationId xmlns:p14="http://schemas.microsoft.com/office/powerpoint/2010/main" val="3629941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07082"/>
          </a:xfrm>
        </p:spPr>
        <p:txBody>
          <a:bodyPr>
            <a:normAutofit/>
          </a:bodyPr>
          <a:lstStyle/>
          <a:p>
            <a:pPr algn="ctr"/>
            <a:r>
              <a:rPr lang="en-US" sz="3200" b="1" dirty="0">
                <a:latin typeface="Times New Roman" panose="02020603050405020304" pitchFamily="18" charset="0"/>
                <a:cs typeface="Times New Roman" panose="02020603050405020304" pitchFamily="18" charset="0"/>
              </a:rPr>
              <a:t>Collaboration Diagram</a:t>
            </a:r>
            <a:endParaRPr lang="en-IN" sz="3200" dirty="0"/>
          </a:p>
        </p:txBody>
      </p:sp>
      <p:pic>
        <p:nvPicPr>
          <p:cNvPr id="4" name="Content Placeholder 3"/>
          <p:cNvPicPr>
            <a:picLocks noGrp="1" noChangeAspect="1"/>
          </p:cNvPicPr>
          <p:nvPr>
            <p:ph idx="1"/>
          </p:nvPr>
        </p:nvPicPr>
        <p:blipFill>
          <a:blip r:embed="rId2"/>
          <a:stretch>
            <a:fillRect/>
          </a:stretch>
        </p:blipFill>
        <p:spPr>
          <a:xfrm>
            <a:off x="2198915" y="1992086"/>
            <a:ext cx="7130142" cy="3171258"/>
          </a:xfrm>
          <a:prstGeom prst="rect">
            <a:avLst/>
          </a:prstGeom>
        </p:spPr>
      </p:pic>
    </p:spTree>
    <p:extLst>
      <p:ext uri="{BB962C8B-B14F-4D97-AF65-F5344CB8AC3E}">
        <p14:creationId xmlns:p14="http://schemas.microsoft.com/office/powerpoint/2010/main" val="29253769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5033" y="752791"/>
            <a:ext cx="6046830" cy="919257"/>
          </a:xfrm>
        </p:spPr>
        <p:txBody>
          <a:bodyPr>
            <a:noAutofit/>
          </a:bodyPr>
          <a:lstStyle/>
          <a:p>
            <a:pPr algn="ctr"/>
            <a:r>
              <a:rPr lang="en-US" sz="3600" b="1" dirty="0">
                <a:latin typeface="Times New Roman" pitchFamily="18" charset="0"/>
                <a:cs typeface="Times New Roman" pitchFamily="18" charset="0"/>
              </a:rPr>
              <a:t>DEPLOYMENT DIAGRAM</a:t>
            </a:r>
          </a:p>
        </p:txBody>
      </p:sp>
      <p:sp>
        <p:nvSpPr>
          <p:cNvPr id="4" name="Content Placeholder 3"/>
          <p:cNvSpPr>
            <a:spLocks noGrp="1"/>
          </p:cNvSpPr>
          <p:nvPr>
            <p:ph idx="1"/>
          </p:nvPr>
        </p:nvSpPr>
        <p:spPr>
          <a:xfrm>
            <a:off x="1392072" y="2163368"/>
            <a:ext cx="9416407" cy="2804418"/>
          </a:xfrm>
        </p:spPr>
        <p:txBody>
          <a:bodyPr>
            <a:normAutofit/>
          </a:bodyPr>
          <a:lstStyle/>
          <a:p>
            <a:pPr algn="just">
              <a:lnSpc>
                <a:spcPct val="150000"/>
              </a:lnSpc>
            </a:pPr>
            <a:r>
              <a:rPr lang="en-US" sz="2000" dirty="0">
                <a:latin typeface="Times New Roman" pitchFamily="18" charset="0"/>
                <a:cs typeface="Times New Roman" pitchFamily="18" charset="0"/>
              </a:rPr>
              <a:t>Deployment diagram represents the deployment view of a system. It is related to the component diagram. Because the components are deployed using the deployment diagrams. A deployment diagram consists of nodes. Nodes are nothing but physical hardware used to deploy the application.</a:t>
            </a:r>
          </a:p>
          <a:p>
            <a:endParaRPr lang="en-US" sz="2000" dirty="0"/>
          </a:p>
        </p:txBody>
      </p:sp>
    </p:spTree>
    <p:extLst>
      <p:ext uri="{BB962C8B-B14F-4D97-AF65-F5344CB8AC3E}">
        <p14:creationId xmlns:p14="http://schemas.microsoft.com/office/powerpoint/2010/main" val="4039752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40949"/>
          </a:xfrm>
        </p:spPr>
        <p:txBody>
          <a:bodyPr>
            <a:normAutofit/>
          </a:bodyPr>
          <a:lstStyle/>
          <a:p>
            <a:pPr algn="ctr"/>
            <a:r>
              <a:rPr lang="en-US" sz="3200" b="1" dirty="0">
                <a:latin typeface="Times New Roman" panose="02020603050405020304" pitchFamily="18" charset="0"/>
                <a:cs typeface="Times New Roman" panose="02020603050405020304" pitchFamily="18" charset="0"/>
              </a:rPr>
              <a:t>DEPLOYMENT </a:t>
            </a:r>
            <a:r>
              <a:rPr lang="en-US" sz="3200" b="1" dirty="0" smtClean="0">
                <a:latin typeface="Times New Roman" panose="02020603050405020304" pitchFamily="18" charset="0"/>
                <a:cs typeface="Times New Roman" panose="02020603050405020304" pitchFamily="18" charset="0"/>
              </a:rPr>
              <a:t>DIAGRAM</a:t>
            </a:r>
            <a:endParaRPr lang="en-IN" sz="3200" dirty="0"/>
          </a:p>
        </p:txBody>
      </p:sp>
      <p:pic>
        <p:nvPicPr>
          <p:cNvPr id="4" name="Content Placeholder 3"/>
          <p:cNvPicPr>
            <a:picLocks noGrp="1" noChangeAspect="1"/>
          </p:cNvPicPr>
          <p:nvPr>
            <p:ph idx="1"/>
          </p:nvPr>
        </p:nvPicPr>
        <p:blipFill>
          <a:blip r:embed="rId2"/>
          <a:stretch>
            <a:fillRect/>
          </a:stretch>
        </p:blipFill>
        <p:spPr>
          <a:xfrm>
            <a:off x="3298372" y="2558144"/>
            <a:ext cx="5236028" cy="2162288"/>
          </a:xfrm>
          <a:prstGeom prst="rect">
            <a:avLst/>
          </a:prstGeom>
        </p:spPr>
      </p:pic>
    </p:spTree>
    <p:extLst>
      <p:ext uri="{BB962C8B-B14F-4D97-AF65-F5344CB8AC3E}">
        <p14:creationId xmlns:p14="http://schemas.microsoft.com/office/powerpoint/2010/main" val="18377543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4890" y="435123"/>
            <a:ext cx="3593245" cy="906566"/>
          </a:xfrm>
        </p:spPr>
        <p:txBody>
          <a:bodyPr>
            <a:noAutofit/>
          </a:bodyPr>
          <a:lstStyle/>
          <a:p>
            <a:pPr algn="ctr"/>
            <a:r>
              <a:rPr lang="en-IN" b="1" dirty="0" smtClean="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39140" y="1164364"/>
            <a:ext cx="10348957" cy="5450081"/>
          </a:xfrm>
        </p:spPr>
        <p:txBody>
          <a:bodyPr>
            <a:noAutofit/>
          </a:bodyPr>
          <a:lstStyle/>
          <a:p>
            <a:pPr algn="just">
              <a:lnSpc>
                <a:spcPct val="150000"/>
              </a:lnSpc>
            </a:pPr>
            <a:r>
              <a:rPr lang="en-IN" sz="2000" dirty="0" smtClean="0">
                <a:latin typeface="Times New Roman" panose="02020603050405020304" pitchFamily="18" charset="0"/>
                <a:cs typeface="Times New Roman" panose="02020603050405020304" pitchFamily="18" charset="0"/>
              </a:rPr>
              <a:t>In recent years, deep learning has become the most popular research direction. It mainly trains the dataset through neural networks. There are many different models that can be used in this research project. Throughout these models, accuracy of currency recognition can be improved. Obviously, such research methods are in line with our expectations. In this paper, we mainly use transfer learning (MobileNet) model based on deep learning as the framework, Convolutional Neural Network (CNN) model to extract the features of paper currency, so that we can more accurately classify the currency. Our main contribution is through using CNN and MobileNet, the average accuracy of currency classification is up to 99%;</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r>
              <a:rPr lang="en-IN" sz="2000" b="1" dirty="0" smtClean="0">
                <a:latin typeface="Times New Roman" panose="02020603050405020304" pitchFamily="18" charset="0"/>
                <a:cs typeface="Times New Roman" panose="02020603050405020304" pitchFamily="18" charset="0"/>
              </a:rPr>
              <a:t>KEYWORDS: </a:t>
            </a:r>
            <a:r>
              <a:rPr lang="en-IN" sz="2000" dirty="0" smtClean="0">
                <a:latin typeface="Times New Roman" panose="02020603050405020304" pitchFamily="18" charset="0"/>
                <a:cs typeface="Times New Roman" panose="02020603050405020304" pitchFamily="18" charset="0"/>
              </a:rPr>
              <a:t>Currency image dataset, CNN algorithm, MobileNet, Data Augmentation, Tensorflow.</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69229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935" y="800965"/>
            <a:ext cx="5139505" cy="1218903"/>
          </a:xfrm>
        </p:spPr>
        <p:txBody>
          <a:bodyPr>
            <a:normAutofit/>
          </a:bodyPr>
          <a:lstStyle/>
          <a:p>
            <a:pPr algn="ctr"/>
            <a:r>
              <a:rPr lang="en-US" sz="3600" b="1" dirty="0">
                <a:latin typeface="Times New Roman" pitchFamily="18" charset="0"/>
                <a:cs typeface="Times New Roman" pitchFamily="18" charset="0"/>
              </a:rPr>
              <a:t>ACTIVITY DIAGRAM</a:t>
            </a:r>
          </a:p>
        </p:txBody>
      </p:sp>
      <p:sp>
        <p:nvSpPr>
          <p:cNvPr id="4" name="Content Placeholder 3"/>
          <p:cNvSpPr>
            <a:spLocks noGrp="1"/>
          </p:cNvSpPr>
          <p:nvPr>
            <p:ph idx="1"/>
          </p:nvPr>
        </p:nvSpPr>
        <p:spPr>
          <a:xfrm>
            <a:off x="1733266" y="2192964"/>
            <a:ext cx="9189342" cy="2884003"/>
          </a:xfrm>
        </p:spPr>
        <p:txBody>
          <a:bodyPr>
            <a:normAutofit/>
          </a:bodyPr>
          <a:lstStyle/>
          <a:p>
            <a:pPr algn="just">
              <a:lnSpc>
                <a:spcPct val="150000"/>
              </a:lnSpc>
            </a:pPr>
            <a:r>
              <a:rPr lang="en-US" sz="2000" dirty="0">
                <a:latin typeface="Times New Roman" pitchFamily="18" charset="0"/>
                <a:cs typeface="Times New Roman" pitchFamily="18" charset="0"/>
              </a:rPr>
              <a:t>Activity diagrams are graphical representations of workflows of stepwise activities and actions with support for choice, iteration and concurrency. </a:t>
            </a:r>
          </a:p>
          <a:p>
            <a:pPr algn="just">
              <a:lnSpc>
                <a:spcPct val="150000"/>
              </a:lnSpc>
            </a:pPr>
            <a:r>
              <a:rPr lang="en-US" sz="2000" dirty="0">
                <a:latin typeface="Times New Roman" pitchFamily="18" charset="0"/>
                <a:cs typeface="Times New Roman" pitchFamily="18" charset="0"/>
              </a:rPr>
              <a:t>In the Unified Modeling Language, activity diagrams can be used to describe the business and operational step-by-step workflows of components in a system. </a:t>
            </a:r>
          </a:p>
          <a:p>
            <a:pPr algn="just">
              <a:lnSpc>
                <a:spcPct val="150000"/>
              </a:lnSpc>
            </a:pPr>
            <a:r>
              <a:rPr lang="en-US" sz="2000" dirty="0">
                <a:latin typeface="Times New Roman" pitchFamily="18" charset="0"/>
                <a:cs typeface="Times New Roman" pitchFamily="18" charset="0"/>
              </a:rPr>
              <a:t>An activity diagram shows the overall flow of control.</a:t>
            </a:r>
          </a:p>
          <a:p>
            <a:pPr algn="just">
              <a:lnSpc>
                <a:spcPct val="150000"/>
              </a:lnSpc>
            </a:pPr>
            <a:endParaRPr lang="en-US" sz="2000" dirty="0"/>
          </a:p>
        </p:txBody>
      </p:sp>
    </p:spTree>
    <p:extLst>
      <p:ext uri="{BB962C8B-B14F-4D97-AF65-F5344CB8AC3E}">
        <p14:creationId xmlns:p14="http://schemas.microsoft.com/office/powerpoint/2010/main" val="451800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1258"/>
            <a:ext cx="9905998" cy="979713"/>
          </a:xfrm>
        </p:spPr>
        <p:txBody>
          <a:bodyPr>
            <a:normAutofit/>
          </a:bodyPr>
          <a:lstStyle/>
          <a:p>
            <a:pPr algn="ctr"/>
            <a:r>
              <a:rPr lang="en-US" sz="3200" b="1" dirty="0">
                <a:latin typeface="Times New Roman" panose="02020603050405020304" pitchFamily="18" charset="0"/>
                <a:cs typeface="Times New Roman" panose="02020603050405020304" pitchFamily="18" charset="0"/>
              </a:rPr>
              <a:t>ACTIVITY DIAGRAM</a:t>
            </a:r>
            <a:endParaRPr lang="en-IN" sz="3200" dirty="0"/>
          </a:p>
        </p:txBody>
      </p:sp>
      <p:pic>
        <p:nvPicPr>
          <p:cNvPr id="4" name="Content Placeholder 3"/>
          <p:cNvPicPr>
            <a:picLocks noGrp="1" noChangeAspect="1"/>
          </p:cNvPicPr>
          <p:nvPr>
            <p:ph idx="1"/>
          </p:nvPr>
        </p:nvPicPr>
        <p:blipFill>
          <a:blip r:embed="rId2"/>
          <a:stretch>
            <a:fillRect/>
          </a:stretch>
        </p:blipFill>
        <p:spPr>
          <a:xfrm>
            <a:off x="3548743" y="1360714"/>
            <a:ext cx="4757057" cy="4430486"/>
          </a:xfrm>
          <a:prstGeom prst="rect">
            <a:avLst/>
          </a:prstGeom>
        </p:spPr>
      </p:pic>
    </p:spTree>
    <p:extLst>
      <p:ext uri="{BB962C8B-B14F-4D97-AF65-F5344CB8AC3E}">
        <p14:creationId xmlns:p14="http://schemas.microsoft.com/office/powerpoint/2010/main" val="27084009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8395" y="947718"/>
            <a:ext cx="6210887" cy="690013"/>
          </a:xfrm>
        </p:spPr>
        <p:txBody>
          <a:bodyPr>
            <a:noAutofit/>
          </a:bodyPr>
          <a:lstStyle/>
          <a:p>
            <a:pPr algn="ctr"/>
            <a:r>
              <a:rPr lang="en-US" sz="3600" b="1" dirty="0">
                <a:latin typeface="Times New Roman" pitchFamily="18" charset="0"/>
                <a:cs typeface="Times New Roman" pitchFamily="18" charset="0"/>
              </a:rPr>
              <a:t>COMPONENT DIAGRAM</a:t>
            </a:r>
          </a:p>
        </p:txBody>
      </p:sp>
      <p:sp>
        <p:nvSpPr>
          <p:cNvPr id="4" name="Content Placeholder 3"/>
          <p:cNvSpPr>
            <a:spLocks noGrp="1"/>
          </p:cNvSpPr>
          <p:nvPr>
            <p:ph idx="1"/>
          </p:nvPr>
        </p:nvSpPr>
        <p:spPr>
          <a:xfrm>
            <a:off x="1369118" y="2001073"/>
            <a:ext cx="8929439" cy="3266963"/>
          </a:xfrm>
        </p:spPr>
        <p:txBody>
          <a:bodyPr>
            <a:normAutofit/>
          </a:bodyPr>
          <a:lstStyle/>
          <a:p>
            <a:pPr algn="just">
              <a:lnSpc>
                <a:spcPct val="150000"/>
              </a:lnSpc>
            </a:pPr>
            <a:r>
              <a:rPr lang="en-US" sz="2000" dirty="0">
                <a:latin typeface="Times New Roman" pitchFamily="18" charset="0"/>
                <a:cs typeface="Times New Roman" pitchFamily="18" charset="0"/>
              </a:rPr>
              <a:t>A component diagram, also known as a UML component diagram, describes the organization and wiring of the physical components in a system. </a:t>
            </a:r>
          </a:p>
          <a:p>
            <a:pPr algn="just">
              <a:lnSpc>
                <a:spcPct val="150000"/>
              </a:lnSpc>
            </a:pPr>
            <a:r>
              <a:rPr lang="en-US" sz="2000" dirty="0">
                <a:latin typeface="Times New Roman" pitchFamily="18" charset="0"/>
                <a:cs typeface="Times New Roman" pitchFamily="18" charset="0"/>
              </a:rPr>
              <a:t>Component diagrams are often drawn to help model implementation details and double-check that every aspect of the system's required functions is covered by planned development.</a:t>
            </a:r>
          </a:p>
          <a:p>
            <a:pPr>
              <a:lnSpc>
                <a:spcPct val="150000"/>
              </a:lnSpc>
            </a:pPr>
            <a:endParaRPr lang="en-US" sz="2000" dirty="0"/>
          </a:p>
        </p:txBody>
      </p:sp>
    </p:spTree>
    <p:extLst>
      <p:ext uri="{BB962C8B-B14F-4D97-AF65-F5344CB8AC3E}">
        <p14:creationId xmlns:p14="http://schemas.microsoft.com/office/powerpoint/2010/main" val="3961569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860" y="1125701"/>
            <a:ext cx="9989321" cy="1318396"/>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COMPONENT DIAGRAM</a:t>
            </a:r>
            <a:r>
              <a:rPr lang="en-IN" sz="3600" dirty="0" smtClean="0"/>
              <a:t/>
            </a:r>
            <a:br>
              <a:rPr lang="en-IN" sz="3600" dirty="0" smtClean="0"/>
            </a:br>
            <a:endParaRPr lang="en-IN" sz="3600" dirty="0"/>
          </a:p>
        </p:txBody>
      </p:sp>
      <p:pic>
        <p:nvPicPr>
          <p:cNvPr id="4" name="Content Placeholder 3"/>
          <p:cNvPicPr>
            <a:picLocks noGrp="1" noChangeAspect="1"/>
          </p:cNvPicPr>
          <p:nvPr>
            <p:ph idx="1"/>
          </p:nvPr>
        </p:nvPicPr>
        <p:blipFill>
          <a:blip r:embed="rId2"/>
          <a:stretch>
            <a:fillRect/>
          </a:stretch>
        </p:blipFill>
        <p:spPr>
          <a:xfrm>
            <a:off x="3713162" y="2656114"/>
            <a:ext cx="5060723" cy="1759517"/>
          </a:xfrm>
          <a:prstGeom prst="rect">
            <a:avLst/>
          </a:prstGeom>
        </p:spPr>
      </p:pic>
    </p:spTree>
    <p:extLst>
      <p:ext uri="{BB962C8B-B14F-4D97-AF65-F5344CB8AC3E}">
        <p14:creationId xmlns:p14="http://schemas.microsoft.com/office/powerpoint/2010/main" val="31744836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250" y="909852"/>
            <a:ext cx="4078912" cy="495868"/>
          </a:xfrm>
        </p:spPr>
        <p:txBody>
          <a:bodyPr>
            <a:noAutofit/>
          </a:bodyPr>
          <a:lstStyle/>
          <a:p>
            <a:r>
              <a:rPr lang="en-US" b="1" dirty="0">
                <a:latin typeface="Times New Roman" pitchFamily="18" charset="0"/>
                <a:cs typeface="Times New Roman" pitchFamily="18" charset="0"/>
              </a:rPr>
              <a:t>ER DIAGRAM</a:t>
            </a:r>
            <a:endParaRPr lang="en-IN" dirty="0"/>
          </a:p>
        </p:txBody>
      </p:sp>
      <p:sp>
        <p:nvSpPr>
          <p:cNvPr id="3" name="Content Placeholder 2"/>
          <p:cNvSpPr>
            <a:spLocks noGrp="1"/>
          </p:cNvSpPr>
          <p:nvPr>
            <p:ph idx="1"/>
          </p:nvPr>
        </p:nvSpPr>
        <p:spPr>
          <a:xfrm>
            <a:off x="1201001" y="1641976"/>
            <a:ext cx="9089409" cy="4199266"/>
          </a:xfrm>
        </p:spPr>
        <p:txBody>
          <a:bodyPr>
            <a:normAutofit/>
          </a:bodyPr>
          <a:lstStyle/>
          <a:p>
            <a:pPr algn="just">
              <a:lnSpc>
                <a:spcPct val="150000"/>
              </a:lnSpc>
            </a:pPr>
            <a:r>
              <a:rPr lang="en-IN" sz="2000" dirty="0">
                <a:latin typeface="Times New Roman" pitchFamily="18" charset="0"/>
                <a:cs typeface="Times New Roman" pitchFamily="18" charset="0"/>
              </a:rPr>
              <a:t>An Entity–relationship model (ER model) describes the structure of a database with the help of a diagram, which is known as Entity Relationship Diagram (ER Diagram). </a:t>
            </a:r>
          </a:p>
          <a:p>
            <a:pPr algn="just">
              <a:lnSpc>
                <a:spcPct val="150000"/>
              </a:lnSpc>
            </a:pPr>
            <a:r>
              <a:rPr lang="en-IN" sz="2000" dirty="0">
                <a:latin typeface="Times New Roman" pitchFamily="18" charset="0"/>
                <a:cs typeface="Times New Roman" pitchFamily="18" charset="0"/>
              </a:rPr>
              <a:t>An ER diagram shows the relationship among entity sets. An entity set is a group of similar entities and these entities can have attributes. </a:t>
            </a:r>
            <a:endParaRPr lang="en-IN" sz="2000" dirty="0" smtClean="0">
              <a:latin typeface="Times New Roman" pitchFamily="18" charset="0"/>
              <a:cs typeface="Times New Roman" pitchFamily="18" charset="0"/>
            </a:endParaRPr>
          </a:p>
          <a:p>
            <a:pPr algn="just">
              <a:lnSpc>
                <a:spcPct val="150000"/>
              </a:lnSpc>
            </a:pPr>
            <a:r>
              <a:rPr lang="en-IN" sz="2000" dirty="0" smtClean="0">
                <a:latin typeface="Times New Roman" pitchFamily="18" charset="0"/>
                <a:cs typeface="Times New Roman" pitchFamily="18" charset="0"/>
              </a:rPr>
              <a:t>In </a:t>
            </a:r>
            <a:r>
              <a:rPr lang="en-IN" sz="2000" dirty="0">
                <a:latin typeface="Times New Roman" pitchFamily="18" charset="0"/>
                <a:cs typeface="Times New Roman" pitchFamily="18" charset="0"/>
              </a:rPr>
              <a:t>terms of DBMS, an entity is a table or attribute of a table in database, so by showing relationship among tables and their attributes, ER diagram shows the complete logical structure of a database. </a:t>
            </a:r>
          </a:p>
        </p:txBody>
      </p:sp>
    </p:spTree>
    <p:extLst>
      <p:ext uri="{BB962C8B-B14F-4D97-AF65-F5344CB8AC3E}">
        <p14:creationId xmlns:p14="http://schemas.microsoft.com/office/powerpoint/2010/main" val="2670735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589377" y="1893815"/>
            <a:ext cx="6164944" cy="3327665"/>
          </a:xfrm>
          <a:prstGeom prst="rect">
            <a:avLst/>
          </a:prstGeom>
        </p:spPr>
      </p:pic>
    </p:spTree>
    <p:extLst>
      <p:ext uri="{BB962C8B-B14F-4D97-AF65-F5344CB8AC3E}">
        <p14:creationId xmlns:p14="http://schemas.microsoft.com/office/powerpoint/2010/main" val="1175176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359118" y="636895"/>
            <a:ext cx="3983377" cy="768824"/>
          </a:xfrm>
        </p:spPr>
        <p:txBody>
          <a:bodyPr>
            <a:normAutofit/>
          </a:bodyPr>
          <a:lstStyle/>
          <a:p>
            <a:pPr algn="ctr"/>
            <a:r>
              <a:rPr lang="en-US" b="1" dirty="0" smtClean="0">
                <a:latin typeface="Times New Roman" pitchFamily="18" charset="0"/>
                <a:cs typeface="Times New Roman" pitchFamily="18" charset="0"/>
              </a:rPr>
              <a:t>DF DIAGRAM</a:t>
            </a:r>
            <a:endParaRPr lang="en-IN" dirty="0"/>
          </a:p>
        </p:txBody>
      </p:sp>
      <p:sp>
        <p:nvSpPr>
          <p:cNvPr id="5" name="Content Placeholder 2"/>
          <p:cNvSpPr>
            <a:spLocks noGrp="1"/>
          </p:cNvSpPr>
          <p:nvPr>
            <p:ph idx="1"/>
          </p:nvPr>
        </p:nvSpPr>
        <p:spPr>
          <a:xfrm>
            <a:off x="895698" y="1405719"/>
            <a:ext cx="9940624" cy="4813063"/>
          </a:xfrm>
        </p:spPr>
        <p:txBody>
          <a:bodyPr>
            <a:normAutofit/>
          </a:bodyPr>
          <a:lstStyle/>
          <a:p>
            <a:pPr>
              <a:lnSpc>
                <a:spcPct val="150000"/>
              </a:lnSpc>
            </a:pPr>
            <a:r>
              <a:rPr lang="en-IN" sz="2000" dirty="0">
                <a:latin typeface="Times New Roman" pitchFamily="18" charset="0"/>
                <a:cs typeface="Times New Roman" pitchFamily="18" charset="0"/>
              </a:rPr>
              <a:t>A Data Flow Diagram (DFD) is a traditional way to visualize the information flows within a system</a:t>
            </a:r>
            <a:r>
              <a:rPr lang="en-IN" sz="2000" dirty="0" smtClean="0">
                <a:latin typeface="Times New Roman" pitchFamily="18" charset="0"/>
                <a:cs typeface="Times New Roman" pitchFamily="18" charset="0"/>
              </a:rPr>
              <a:t>.</a:t>
            </a:r>
          </a:p>
          <a:p>
            <a:pPr>
              <a:lnSpc>
                <a:spcPct val="150000"/>
              </a:lnSpc>
            </a:pP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A neat and clear DFD can depict a good amount of the system requirements graphically. It can be manual, automated, or a combination of both. </a:t>
            </a:r>
            <a:endParaRPr lang="en-IN"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It </a:t>
            </a:r>
            <a:r>
              <a:rPr lang="en-IN" sz="2000" dirty="0">
                <a:latin typeface="Times New Roman" pitchFamily="18" charset="0"/>
                <a:cs typeface="Times New Roman" pitchFamily="18" charset="0"/>
              </a:rPr>
              <a:t>shows how information enters and leaves the system, what changes the information and where information is stored. </a:t>
            </a:r>
            <a:endParaRPr lang="en-IN"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The </a:t>
            </a:r>
            <a:r>
              <a:rPr lang="en-IN" sz="2000" dirty="0">
                <a:latin typeface="Times New Roman" pitchFamily="18" charset="0"/>
                <a:cs typeface="Times New Roman" pitchFamily="18" charset="0"/>
              </a:rPr>
              <a:t>purpose of a DFD is to show the scope and boundaries of a system as a whole. </a:t>
            </a:r>
            <a:endParaRPr lang="en-IN" sz="2000" dirty="0" smtClean="0">
              <a:latin typeface="Times New Roman" pitchFamily="18" charset="0"/>
              <a:cs typeface="Times New Roman" pitchFamily="18" charset="0"/>
            </a:endParaRPr>
          </a:p>
          <a:p>
            <a:pPr>
              <a:lnSpc>
                <a:spcPct val="150000"/>
              </a:lnSpc>
            </a:pPr>
            <a:r>
              <a:rPr lang="en-IN" sz="2000" dirty="0" smtClean="0">
                <a:latin typeface="Times New Roman" pitchFamily="18" charset="0"/>
                <a:cs typeface="Times New Roman" pitchFamily="18" charset="0"/>
              </a:rPr>
              <a:t>It </a:t>
            </a:r>
            <a:r>
              <a:rPr lang="en-IN" sz="2000" dirty="0">
                <a:latin typeface="Times New Roman" pitchFamily="18" charset="0"/>
                <a:cs typeface="Times New Roman" pitchFamily="18" charset="0"/>
              </a:rPr>
              <a:t>may be used as a communications tool between a systems analyst and any person who plays a part in the system that acts as the starting point for redesigning a system</a:t>
            </a:r>
            <a:r>
              <a:rPr lang="en-IN" sz="2000" dirty="0" smtClean="0">
                <a:latin typeface="Times New Roman" pitchFamily="18" charset="0"/>
                <a:cs typeface="Times New Roman" pitchFamily="18" charset="0"/>
              </a:rPr>
              <a:t>.</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135312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4839" y="399197"/>
            <a:ext cx="8534400" cy="1507067"/>
          </a:xfrm>
        </p:spPr>
        <p:txBody>
          <a:bodyPr/>
          <a:lstStyle/>
          <a:p>
            <a:pPr algn="ctr"/>
            <a:r>
              <a:rPr lang="en-IN" b="1" dirty="0" smtClean="0">
                <a:latin typeface="Times New Roman" panose="02020603050405020304" pitchFamily="18" charset="0"/>
                <a:cs typeface="Times New Roman" panose="02020603050405020304" pitchFamily="18" charset="0"/>
              </a:rPr>
              <a:t>Context Level diagram</a:t>
            </a:r>
            <a:endParaRPr lang="en-IN"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3631963" y="2429097"/>
            <a:ext cx="3770565" cy="3279494"/>
          </a:xfrm>
          <a:prstGeom prst="rect">
            <a:avLst/>
          </a:prstGeom>
        </p:spPr>
      </p:pic>
    </p:spTree>
    <p:extLst>
      <p:ext uri="{BB962C8B-B14F-4D97-AF65-F5344CB8AC3E}">
        <p14:creationId xmlns:p14="http://schemas.microsoft.com/office/powerpoint/2010/main" val="3319914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725" y="276367"/>
            <a:ext cx="8534400" cy="1507067"/>
          </a:xfrm>
        </p:spPr>
        <p:txBody>
          <a:bodyPr/>
          <a:lstStyle/>
          <a:p>
            <a:pPr algn="ctr"/>
            <a:r>
              <a:rPr lang="en-IN" b="1" dirty="0" smtClean="0">
                <a:latin typeface="Times New Roman" panose="02020603050405020304" pitchFamily="18" charset="0"/>
                <a:cs typeface="Times New Roman" panose="02020603050405020304" pitchFamily="18" charset="0"/>
              </a:rPr>
              <a:t>Level-1 Diagram</a:t>
            </a:r>
            <a:endParaRPr lang="en-IN" b="1"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3447071" y="1855328"/>
            <a:ext cx="5314950" cy="3848100"/>
          </a:xfrm>
          <a:prstGeom prst="rect">
            <a:avLst/>
          </a:prstGeom>
        </p:spPr>
      </p:pic>
    </p:spTree>
    <p:extLst>
      <p:ext uri="{BB962C8B-B14F-4D97-AF65-F5344CB8AC3E}">
        <p14:creationId xmlns:p14="http://schemas.microsoft.com/office/powerpoint/2010/main" val="4145205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418" y="685800"/>
            <a:ext cx="8534400" cy="951931"/>
          </a:xfrm>
        </p:spPr>
        <p:txBody>
          <a:bodyPr/>
          <a:lstStyle/>
          <a:p>
            <a:pPr algn="ctr"/>
            <a:r>
              <a:rPr lang="en-IN" b="1" dirty="0" smtClean="0">
                <a:latin typeface="Times New Roman" panose="02020603050405020304" pitchFamily="18" charset="0"/>
                <a:cs typeface="Times New Roman" panose="02020603050405020304" pitchFamily="18" charset="0"/>
              </a:rPr>
              <a:t>Level-2 Diagram</a:t>
            </a:r>
            <a:endParaRPr lang="en-IN" b="1"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3102058" y="2315776"/>
            <a:ext cx="5731510" cy="3286125"/>
          </a:xfrm>
          <a:prstGeom prst="rect">
            <a:avLst/>
          </a:prstGeom>
        </p:spPr>
      </p:pic>
    </p:spTree>
    <p:extLst>
      <p:ext uri="{BB962C8B-B14F-4D97-AF65-F5344CB8AC3E}">
        <p14:creationId xmlns:p14="http://schemas.microsoft.com/office/powerpoint/2010/main" val="4022231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2520" y="452281"/>
            <a:ext cx="4262825" cy="748773"/>
          </a:xfrm>
        </p:spPr>
        <p:txBody>
          <a:bodyPr>
            <a:noAutofit/>
          </a:bodyPr>
          <a:lstStyle/>
          <a:p>
            <a:pPr algn="ctr"/>
            <a:r>
              <a:rPr lang="en-US" sz="3600" b="1" dirty="0" smtClean="0">
                <a:latin typeface="Times New Roman" panose="02020603050405020304" pitchFamily="18" charset="0"/>
                <a:cs typeface="Times New Roman" panose="02020603050405020304" pitchFamily="18" charset="0"/>
              </a:rPr>
              <a:t>INTRODUCTION</a:t>
            </a:r>
            <a:endParaRPr lang="en-US" sz="3600" dirty="0"/>
          </a:p>
        </p:txBody>
      </p:sp>
      <p:sp>
        <p:nvSpPr>
          <p:cNvPr id="6" name="Content Placeholder 5">
            <a:extLst>
              <a:ext uri="{FF2B5EF4-FFF2-40B4-BE49-F238E27FC236}">
                <a16:creationId xmlns="" xmlns:a16="http://schemas.microsoft.com/office/drawing/2014/main" id="{2C05C3F2-575C-434B-8AAC-8108D93ED429}"/>
              </a:ext>
            </a:extLst>
          </p:cNvPr>
          <p:cNvSpPr>
            <a:spLocks noGrp="1"/>
          </p:cNvSpPr>
          <p:nvPr>
            <p:ph idx="1"/>
          </p:nvPr>
        </p:nvSpPr>
        <p:spPr>
          <a:xfrm>
            <a:off x="1777018" y="1201053"/>
            <a:ext cx="9264148" cy="4892097"/>
          </a:xfrm>
        </p:spPr>
        <p:txBody>
          <a:bodyPr>
            <a:noAutofit/>
          </a:bodyPr>
          <a:lstStyle/>
          <a:p>
            <a:pPr algn="just">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In the past, people could only authenticate money, but the observation ability of the human eyes are limited, and they are difficult to distinguish the truth or fake without the technology.</a:t>
            </a:r>
          </a:p>
          <a:p>
            <a:pPr algn="just">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Although UV recognition technology is already in existence, with the development of counterfeiting technology, this technology is not enough to help people to identify the counterfeit currency with more advanced fraud techniques. </a:t>
            </a:r>
          </a:p>
          <a:p>
            <a:pPr algn="just">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But now, based on image recognition, different viewpoints were shared by analyzing the currency color, design features and specific data of currency, then specific identification methods were given. </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329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64587" y="650543"/>
            <a:ext cx="2366117" cy="495869"/>
          </a:xfrm>
        </p:spPr>
        <p:txBody>
          <a:bodyPr>
            <a:normAutofit fontScale="90000"/>
          </a:bodyPr>
          <a:lstStyle/>
          <a:p>
            <a:pPr algn="ctr"/>
            <a:r>
              <a:rPr lang="en-US" sz="4000" b="1" dirty="0" smtClean="0">
                <a:latin typeface="Times New Roman" pitchFamily="18" charset="0"/>
                <a:cs typeface="Times New Roman" pitchFamily="18" charset="0"/>
              </a:rPr>
              <a:t>RESULTS</a:t>
            </a:r>
            <a:endParaRPr lang="en-IN" sz="2400" dirty="0"/>
          </a:p>
        </p:txBody>
      </p:sp>
      <p:sp>
        <p:nvSpPr>
          <p:cNvPr id="3" name="Rectangle 2"/>
          <p:cNvSpPr>
            <a:spLocks noChangeArrowheads="1"/>
          </p:cNvSpPr>
          <p:nvPr/>
        </p:nvSpPr>
        <p:spPr bwMode="auto">
          <a:xfrm>
            <a:off x="2908238" y="1574420"/>
            <a:ext cx="626343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sz="2000" b="1" i="0" u="none" strike="noStrike" cap="none" normalizeH="0" baseline="0" dirty="0" smtClean="0">
                <a:ln>
                  <a:noFill/>
                </a:ln>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Home</a:t>
            </a: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In </a:t>
            </a:r>
            <a:r>
              <a:rPr lang="en-IN" sz="2000" dirty="0">
                <a:latin typeface="Times New Roman" panose="02020603050405020304" pitchFamily="18" charset="0"/>
                <a:cs typeface="Times New Roman" panose="02020603050405020304" pitchFamily="18" charset="0"/>
              </a:rPr>
              <a:t>this page will display the modules of a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3"/>
          <p:cNvSpPr>
            <a:spLocks noChangeArrowheads="1"/>
          </p:cNvSpPr>
          <p:nvPr/>
        </p:nvSpPr>
        <p:spPr bwMode="auto">
          <a:xfrm>
            <a:off x="2872930" y="4793030"/>
            <a:ext cx="64872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Fig1</a:t>
            </a:r>
            <a:r>
              <a:rPr kumimoji="0" 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Home</a:t>
            </a:r>
            <a:endParaRPr kumimoji="0" lang="en-US" sz="3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8" name="Picture 7"/>
          <p:cNvPicPr/>
          <p:nvPr/>
        </p:nvPicPr>
        <p:blipFill>
          <a:blip r:embed="rId2"/>
          <a:stretch>
            <a:fillRect/>
          </a:stretch>
        </p:blipFill>
        <p:spPr>
          <a:xfrm>
            <a:off x="2908238" y="2235885"/>
            <a:ext cx="5943600" cy="2557145"/>
          </a:xfrm>
          <a:prstGeom prst="rect">
            <a:avLst/>
          </a:prstGeom>
        </p:spPr>
      </p:pic>
    </p:spTree>
    <p:extLst>
      <p:ext uri="{BB962C8B-B14F-4D97-AF65-F5344CB8AC3E}">
        <p14:creationId xmlns:p14="http://schemas.microsoft.com/office/powerpoint/2010/main" val="1858751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24585" y="743871"/>
            <a:ext cx="83524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n-IN" sz="2000" b="1" dirty="0">
                <a:solidFill>
                  <a:srgbClr val="FFFF00"/>
                </a:solidFill>
                <a:latin typeface="Times New Roman" panose="02020603050405020304" pitchFamily="18" charset="0"/>
                <a:cs typeface="Times New Roman" panose="02020603050405020304" pitchFamily="18" charset="0"/>
              </a:rPr>
              <a:t>About project page: </a:t>
            </a:r>
            <a:endParaRPr lang="en-IN" sz="2000" dirty="0">
              <a:solidFill>
                <a:srgbClr val="FFFF00"/>
              </a:solidFill>
              <a:latin typeface="Times New Roman" panose="02020603050405020304" pitchFamily="18" charset="0"/>
              <a:cs typeface="Times New Roman" panose="02020603050405020304" pitchFamily="18" charset="0"/>
            </a:endParaRPr>
          </a:p>
          <a:p>
            <a:pPr algn="just">
              <a:lnSpc>
                <a:spcPct val="150000"/>
              </a:lnSpc>
            </a:pPr>
            <a:r>
              <a:rPr lang="en-IN" sz="2000" dirty="0">
                <a:latin typeface="Times New Roman" panose="02020603050405020304" pitchFamily="18" charset="0"/>
                <a:cs typeface="Times New Roman" panose="02020603050405020304" pitchFamily="18" charset="0"/>
              </a:rPr>
              <a:t>Here display the main theme of project.</a:t>
            </a:r>
          </a:p>
        </p:txBody>
      </p:sp>
      <p:pic>
        <p:nvPicPr>
          <p:cNvPr id="5" name="Picture 4"/>
          <p:cNvPicPr/>
          <p:nvPr/>
        </p:nvPicPr>
        <p:blipFill>
          <a:blip r:embed="rId2"/>
          <a:stretch>
            <a:fillRect/>
          </a:stretch>
        </p:blipFill>
        <p:spPr>
          <a:xfrm>
            <a:off x="2115796" y="1931616"/>
            <a:ext cx="6848742" cy="3230044"/>
          </a:xfrm>
          <a:prstGeom prst="rect">
            <a:avLst/>
          </a:prstGeom>
        </p:spPr>
      </p:pic>
    </p:spTree>
    <p:extLst>
      <p:ext uri="{BB962C8B-B14F-4D97-AF65-F5344CB8AC3E}">
        <p14:creationId xmlns:p14="http://schemas.microsoft.com/office/powerpoint/2010/main" val="1626335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773822" y="1981434"/>
            <a:ext cx="5943600" cy="3151505"/>
          </a:xfrm>
          <a:prstGeom prst="rect">
            <a:avLst/>
          </a:prstGeom>
        </p:spPr>
      </p:pic>
      <p:sp>
        <p:nvSpPr>
          <p:cNvPr id="5" name="TextBox 4"/>
          <p:cNvSpPr txBox="1"/>
          <p:nvPr/>
        </p:nvSpPr>
        <p:spPr>
          <a:xfrm>
            <a:off x="2773822" y="1324598"/>
            <a:ext cx="4691641" cy="400110"/>
          </a:xfrm>
          <a:prstGeom prst="rect">
            <a:avLst/>
          </a:prstGeom>
          <a:noFill/>
        </p:spPr>
        <p:txBody>
          <a:bodyPr wrap="square" rtlCol="0">
            <a:spAutoFit/>
          </a:bodyPr>
          <a:lstStyle/>
          <a:p>
            <a:r>
              <a:rPr lang="en-US" sz="2000" dirty="0" smtClean="0">
                <a:solidFill>
                  <a:srgbClr val="FFFF00"/>
                </a:solidFill>
                <a:latin typeface="Times New Roman" panose="02020603050405020304" pitchFamily="18" charset="0"/>
                <a:cs typeface="Times New Roman" panose="02020603050405020304" pitchFamily="18" charset="0"/>
              </a:rPr>
              <a:t>Services page:</a:t>
            </a:r>
            <a:endParaRPr lang="en-US" sz="20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7230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002633" y="1009429"/>
            <a:ext cx="842410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a:lnSpc>
                <a:spcPct val="150000"/>
              </a:lnSpc>
            </a:pPr>
            <a:r>
              <a:rPr lang="en-IN" sz="2000" b="1" dirty="0">
                <a:solidFill>
                  <a:srgbClr val="FFFF00"/>
                </a:solidFill>
                <a:latin typeface="Times New Roman" panose="02020603050405020304" pitchFamily="18" charset="0"/>
                <a:cs typeface="Times New Roman" panose="02020603050405020304" pitchFamily="18" charset="0"/>
              </a:rPr>
              <a:t>Image Upload page:</a:t>
            </a:r>
            <a:endParaRPr lang="en-IN" sz="2000" dirty="0">
              <a:solidFill>
                <a:srgbClr val="FFFF00"/>
              </a:solidFill>
              <a:latin typeface="Times New Roman" panose="02020603050405020304" pitchFamily="18" charset="0"/>
              <a:cs typeface="Times New Roman" panose="02020603050405020304" pitchFamily="18" charset="0"/>
            </a:endParaRPr>
          </a:p>
          <a:p>
            <a:pPr algn="just">
              <a:lnSpc>
                <a:spcPct val="150000"/>
              </a:lnSpc>
            </a:pPr>
            <a:r>
              <a:rPr lang="en-IN" sz="2000" dirty="0">
                <a:latin typeface="Times New Roman" panose="02020603050405020304" pitchFamily="18" charset="0"/>
                <a:cs typeface="Times New Roman" panose="02020603050405020304" pitchFamily="18" charset="0"/>
              </a:rPr>
              <a:t>Here image files can be uploaded to classify whether the image which class it is.</a:t>
            </a:r>
          </a:p>
        </p:txBody>
      </p:sp>
      <p:pic>
        <p:nvPicPr>
          <p:cNvPr id="7" name="Picture 6"/>
          <p:cNvPicPr/>
          <p:nvPr/>
        </p:nvPicPr>
        <p:blipFill>
          <a:blip r:embed="rId2"/>
          <a:stretch>
            <a:fillRect/>
          </a:stretch>
        </p:blipFill>
        <p:spPr>
          <a:xfrm>
            <a:off x="2580830" y="2144709"/>
            <a:ext cx="6016952" cy="3068225"/>
          </a:xfrm>
          <a:prstGeom prst="rect">
            <a:avLst/>
          </a:prstGeom>
        </p:spPr>
      </p:pic>
    </p:spTree>
    <p:extLst>
      <p:ext uri="{BB962C8B-B14F-4D97-AF65-F5344CB8AC3E}">
        <p14:creationId xmlns:p14="http://schemas.microsoft.com/office/powerpoint/2010/main" val="3076806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691079" y="968487"/>
            <a:ext cx="561564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a:lnSpc>
                <a:spcPct val="150000"/>
              </a:lnSpc>
            </a:pPr>
            <a:r>
              <a:rPr lang="en-IN" sz="2000" b="1" dirty="0">
                <a:solidFill>
                  <a:srgbClr val="FFFF00"/>
                </a:solidFill>
                <a:latin typeface="Times New Roman" panose="02020603050405020304" pitchFamily="18" charset="0"/>
                <a:cs typeface="Times New Roman" panose="02020603050405020304" pitchFamily="18" charset="0"/>
              </a:rPr>
              <a:t>View uploaded </a:t>
            </a:r>
            <a:r>
              <a:rPr lang="en-IN" sz="2000" b="1" dirty="0" smtClean="0">
                <a:solidFill>
                  <a:srgbClr val="FFFF00"/>
                </a:solidFill>
                <a:latin typeface="Times New Roman" panose="02020603050405020304" pitchFamily="18" charset="0"/>
                <a:cs typeface="Times New Roman" panose="02020603050405020304" pitchFamily="18" charset="0"/>
              </a:rPr>
              <a:t>Image information</a:t>
            </a:r>
            <a:r>
              <a:rPr lang="en-IN" sz="2000" b="1" dirty="0">
                <a:solidFill>
                  <a:srgbClr val="FFFF00"/>
                </a:solidFill>
                <a:latin typeface="Times New Roman" panose="02020603050405020304" pitchFamily="18" charset="0"/>
                <a:cs typeface="Times New Roman" panose="02020603050405020304" pitchFamily="18" charset="0"/>
              </a:rPr>
              <a:t>:</a:t>
            </a:r>
            <a:endParaRPr lang="en-IN" sz="2000" dirty="0">
              <a:solidFill>
                <a:srgbClr val="FFFF00"/>
              </a:solidFill>
              <a:latin typeface="Times New Roman" panose="02020603050405020304" pitchFamily="18" charset="0"/>
              <a:cs typeface="Times New Roman" panose="02020603050405020304" pitchFamily="18" charset="0"/>
            </a:endParaRPr>
          </a:p>
          <a:p>
            <a:pPr algn="just">
              <a:lnSpc>
                <a:spcPct val="150000"/>
              </a:lnSpc>
            </a:pPr>
            <a:r>
              <a:rPr lang="en-IN" sz="2000" dirty="0">
                <a:latin typeface="Times New Roman" panose="02020603050405020304" pitchFamily="18" charset="0"/>
                <a:cs typeface="Times New Roman" panose="02020603050405020304" pitchFamily="18" charset="0"/>
              </a:rPr>
              <a:t>Here model classify the image is </a:t>
            </a:r>
            <a:r>
              <a:rPr lang="en-IN" sz="2000" dirty="0" smtClean="0">
                <a:latin typeface="Times New Roman" panose="02020603050405020304" pitchFamily="18" charset="0"/>
                <a:cs typeface="Times New Roman" panose="02020603050405020304" pitchFamily="18" charset="0"/>
              </a:rPr>
              <a:t>“American Dollar”.</a:t>
            </a:r>
            <a:endParaRPr lang="en-IN"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230056" y="2124471"/>
            <a:ext cx="7766806" cy="3927986"/>
          </a:xfrm>
          <a:prstGeom prst="rect">
            <a:avLst/>
          </a:prstGeom>
        </p:spPr>
      </p:pic>
    </p:spTree>
    <p:extLst>
      <p:ext uri="{BB962C8B-B14F-4D97-AF65-F5344CB8AC3E}">
        <p14:creationId xmlns:p14="http://schemas.microsoft.com/office/powerpoint/2010/main" val="1769886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349825" y="1675156"/>
            <a:ext cx="57343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IN" sz="2000" dirty="0">
                <a:latin typeface="Times New Roman" panose="02020603050405020304" pitchFamily="18" charset="0"/>
                <a:cs typeface="Times New Roman" panose="02020603050405020304" pitchFamily="18" charset="0"/>
              </a:rPr>
              <a:t>Here model classify the image is </a:t>
            </a:r>
            <a:r>
              <a:rPr lang="en-IN" sz="2000" dirty="0" smtClean="0">
                <a:latin typeface="Times New Roman" panose="02020603050405020304" pitchFamily="18" charset="0"/>
                <a:cs typeface="Times New Roman" panose="02020603050405020304" pitchFamily="18" charset="0"/>
              </a:rPr>
              <a:t>“Australia Dollar”.</a:t>
            </a:r>
            <a:endParaRPr lang="en-IN"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478280" y="2208259"/>
            <a:ext cx="7616836" cy="3732695"/>
          </a:xfrm>
          <a:prstGeom prst="rect">
            <a:avLst/>
          </a:prstGeom>
        </p:spPr>
      </p:pic>
    </p:spTree>
    <p:extLst>
      <p:ext uri="{BB962C8B-B14F-4D97-AF65-F5344CB8AC3E}">
        <p14:creationId xmlns:p14="http://schemas.microsoft.com/office/powerpoint/2010/main" val="3014650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6885" y="976645"/>
            <a:ext cx="6371680" cy="573206"/>
          </a:xfrm>
        </p:spPr>
        <p:txBody>
          <a:bodyPr>
            <a:noAutofit/>
          </a:bodyPr>
          <a:lstStyle/>
          <a:p>
            <a:r>
              <a:rPr lang="en-IN" sz="2000" cap="none" dirty="0" smtClean="0">
                <a:latin typeface="Times New Roman" panose="02020603050405020304" pitchFamily="18" charset="0"/>
                <a:cs typeface="Times New Roman" panose="02020603050405020304" pitchFamily="18" charset="0"/>
              </a:rPr>
              <a:t>Here Model Classify The Image Is </a:t>
            </a:r>
            <a:r>
              <a:rPr lang="en-IN" sz="2000" cap="none" dirty="0" smtClean="0">
                <a:latin typeface="Times New Roman" panose="02020603050405020304" pitchFamily="18" charset="0"/>
                <a:cs typeface="Times New Roman" panose="02020603050405020304" pitchFamily="18" charset="0"/>
              </a:rPr>
              <a:t>“Brazil Real”.</a:t>
            </a:r>
            <a:endParaRPr lang="en-IN" sz="2000" cap="none"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765002" y="2019870"/>
            <a:ext cx="8539340" cy="4018234"/>
          </a:xfrm>
          <a:prstGeom prst="rect">
            <a:avLst/>
          </a:prstGeom>
        </p:spPr>
      </p:pic>
    </p:spTree>
    <p:extLst>
      <p:ext uri="{BB962C8B-B14F-4D97-AF65-F5344CB8AC3E}">
        <p14:creationId xmlns:p14="http://schemas.microsoft.com/office/powerpoint/2010/main" val="220113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3971" y="1016183"/>
            <a:ext cx="5907657" cy="798459"/>
          </a:xfrm>
        </p:spPr>
        <p:txBody>
          <a:bodyPr>
            <a:normAutofit/>
          </a:bodyPr>
          <a:lstStyle/>
          <a:p>
            <a:pPr algn="just"/>
            <a:r>
              <a:rPr lang="en-IN" sz="1800" cap="none" dirty="0" smtClean="0">
                <a:latin typeface="Times New Roman" panose="02020603050405020304" pitchFamily="18" charset="0"/>
                <a:cs typeface="Times New Roman" panose="02020603050405020304" pitchFamily="18" charset="0"/>
              </a:rPr>
              <a:t>Here Model Classify The Image Is </a:t>
            </a:r>
            <a:r>
              <a:rPr lang="en-IN" sz="1800" cap="none" dirty="0" smtClean="0">
                <a:latin typeface="Times New Roman" panose="02020603050405020304" pitchFamily="18" charset="0"/>
                <a:cs typeface="Times New Roman" panose="02020603050405020304" pitchFamily="18" charset="0"/>
              </a:rPr>
              <a:t>“China Yuan”.</a:t>
            </a:r>
            <a:endParaRPr lang="en-IN" sz="1800" cap="none"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792359" y="1814642"/>
            <a:ext cx="8582930" cy="4361982"/>
          </a:xfrm>
          <a:prstGeom prst="rect">
            <a:avLst/>
          </a:prstGeom>
        </p:spPr>
      </p:pic>
    </p:spTree>
    <p:extLst>
      <p:ext uri="{BB962C8B-B14F-4D97-AF65-F5344CB8AC3E}">
        <p14:creationId xmlns:p14="http://schemas.microsoft.com/office/powerpoint/2010/main" val="3952632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9736" y="1546364"/>
            <a:ext cx="5406962"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Here model classify the image is </a:t>
            </a:r>
            <a:r>
              <a:rPr lang="en-IN" sz="2000" dirty="0" smtClean="0">
                <a:latin typeface="Times New Roman" panose="02020603050405020304" pitchFamily="18" charset="0"/>
                <a:cs typeface="Times New Roman" panose="02020603050405020304" pitchFamily="18" charset="0"/>
              </a:rPr>
              <a:t>“India Rupee”.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649340" y="2149248"/>
            <a:ext cx="8326739" cy="4155758"/>
          </a:xfrm>
          <a:prstGeom prst="rect">
            <a:avLst/>
          </a:prstGeom>
        </p:spPr>
      </p:pic>
    </p:spTree>
    <p:extLst>
      <p:ext uri="{BB962C8B-B14F-4D97-AF65-F5344CB8AC3E}">
        <p14:creationId xmlns:p14="http://schemas.microsoft.com/office/powerpoint/2010/main" val="1526933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62250" y="1216982"/>
            <a:ext cx="5158803"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Here model classify the image is </a:t>
            </a:r>
            <a:r>
              <a:rPr lang="en-IN" sz="2000" dirty="0" smtClean="0">
                <a:latin typeface="Times New Roman" panose="02020603050405020304" pitchFamily="18" charset="0"/>
                <a:cs typeface="Times New Roman" panose="02020603050405020304" pitchFamily="18" charset="0"/>
              </a:rPr>
              <a:t>“Japan Yen”.</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002184" y="1996494"/>
            <a:ext cx="7619715" cy="3737733"/>
          </a:xfrm>
          <a:prstGeom prst="rect">
            <a:avLst/>
          </a:prstGeom>
        </p:spPr>
      </p:pic>
    </p:spTree>
    <p:extLst>
      <p:ext uri="{BB962C8B-B14F-4D97-AF65-F5344CB8AC3E}">
        <p14:creationId xmlns:p14="http://schemas.microsoft.com/office/powerpoint/2010/main" val="62308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latin typeface="Times New Roman" panose="02020603050405020304" pitchFamily="18" charset="0"/>
                <a:cs typeface="Times New Roman" panose="02020603050405020304" pitchFamily="18" charset="0"/>
              </a:rPr>
              <a:t>CONTINUATION</a:t>
            </a:r>
            <a:endParaRPr lang="en-US" dirty="0"/>
          </a:p>
        </p:txBody>
      </p:sp>
      <p:sp>
        <p:nvSpPr>
          <p:cNvPr id="3" name="Content Placeholder 2"/>
          <p:cNvSpPr>
            <a:spLocks noGrp="1"/>
          </p:cNvSpPr>
          <p:nvPr>
            <p:ph idx="1"/>
          </p:nvPr>
        </p:nvSpPr>
        <p:spPr/>
        <p:txBody>
          <a:bodyPr>
            <a:normAutofit/>
          </a:bodyPr>
          <a:lstStyle/>
          <a:p>
            <a:pPr algn="just">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Currency classification methods for data argumentation through color analysis of currency images, image enhancement, rotation angle and so on were provided.</a:t>
            </a:r>
          </a:p>
          <a:p>
            <a:pPr algn="just">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Deep learning belongs to a neural network. First, it needs a set of big data. By analyzing training dataset, the accuracy of currency classification could be continuously improved and our expectations for experimental results could be achieved.</a:t>
            </a:r>
          </a:p>
          <a:p>
            <a:pPr algn="just">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Convolutional neural network (CNN) plays a vital role in the recognition process and can improve the accuracy of the overall training through using CNN model. We use CNN as a feature extractor under the framework of Transfer learning (MobileNet) model.</a:t>
            </a:r>
            <a:endParaRPr lang="en-IN" sz="2000" dirty="0" smtClean="0">
              <a:latin typeface="Times New Roman" panose="02020603050405020304" pitchFamily="18"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3256591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79932" y="1197909"/>
            <a:ext cx="6128068"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Here model classify the image is </a:t>
            </a:r>
            <a:r>
              <a:rPr lang="en-IN" sz="2000" dirty="0" smtClean="0">
                <a:latin typeface="Times New Roman" panose="02020603050405020304" pitchFamily="18" charset="0"/>
                <a:cs typeface="Times New Roman" panose="02020603050405020304" pitchFamily="18" charset="0"/>
              </a:rPr>
              <a:t>“Malaysia Ringgit”.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492396" y="1905795"/>
            <a:ext cx="9036943" cy="4521131"/>
          </a:xfrm>
          <a:prstGeom prst="rect">
            <a:avLst/>
          </a:prstGeom>
        </p:spPr>
      </p:pic>
    </p:spTree>
    <p:extLst>
      <p:ext uri="{BB962C8B-B14F-4D97-AF65-F5344CB8AC3E}">
        <p14:creationId xmlns:p14="http://schemas.microsoft.com/office/powerpoint/2010/main" val="3720767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93210" y="1232389"/>
            <a:ext cx="5586786" cy="400110"/>
          </a:xfrm>
          <a:prstGeom prst="rect">
            <a:avLst/>
          </a:prstGeom>
        </p:spPr>
        <p:txBody>
          <a:bodyPr wrap="none">
            <a:spAutoFit/>
          </a:bodyPr>
          <a:lstStyle/>
          <a:p>
            <a:r>
              <a:rPr lang="en-IN" sz="2000" dirty="0">
                <a:latin typeface="Times New Roman" panose="02020603050405020304" pitchFamily="18" charset="0"/>
                <a:cs typeface="Times New Roman" panose="02020603050405020304" pitchFamily="18" charset="0"/>
              </a:rPr>
              <a:t>Here model classify the image is “Philippines Peso”.</a:t>
            </a:r>
            <a:endParaRPr lang="en-US" sz="20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2956845" y="1957915"/>
            <a:ext cx="6316054" cy="3255019"/>
          </a:xfrm>
          <a:prstGeom prst="rect">
            <a:avLst/>
          </a:prstGeom>
        </p:spPr>
      </p:pic>
    </p:spTree>
    <p:extLst>
      <p:ext uri="{BB962C8B-B14F-4D97-AF65-F5344CB8AC3E}">
        <p14:creationId xmlns:p14="http://schemas.microsoft.com/office/powerpoint/2010/main" val="3548886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15012" y="1051133"/>
            <a:ext cx="5657316"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Here model classify the image is “Russia Rouble”.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2307364" y="1979796"/>
            <a:ext cx="6504062" cy="3224593"/>
          </a:xfrm>
          <a:prstGeom prst="rect">
            <a:avLst/>
          </a:prstGeom>
        </p:spPr>
      </p:pic>
    </p:spTree>
    <p:extLst>
      <p:ext uri="{BB962C8B-B14F-4D97-AF65-F5344CB8AC3E}">
        <p14:creationId xmlns:p14="http://schemas.microsoft.com/office/powerpoint/2010/main" val="2976454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3923" y="1765253"/>
            <a:ext cx="8792350" cy="4600713"/>
          </a:xfrm>
          <a:prstGeom prst="rect">
            <a:avLst/>
          </a:prstGeom>
        </p:spPr>
      </p:pic>
      <p:sp>
        <p:nvSpPr>
          <p:cNvPr id="5" name="TextBox 4"/>
          <p:cNvSpPr txBox="1"/>
          <p:nvPr/>
        </p:nvSpPr>
        <p:spPr>
          <a:xfrm>
            <a:off x="2956845" y="974220"/>
            <a:ext cx="5298392"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Here model classify the image is “Thailand Baht”.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257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056" y="1008981"/>
            <a:ext cx="10100355" cy="731310"/>
          </a:xfrm>
        </p:spPr>
        <p:txBody>
          <a:bodyPr>
            <a:noAutofit/>
          </a:bodyPr>
          <a:lstStyle/>
          <a:p>
            <a:pPr algn="ctr"/>
            <a:r>
              <a:rPr lang="en-US" sz="3600" b="1" dirty="0" smtClean="0">
                <a:latin typeface="Times New Roman" panose="02020603050405020304" pitchFamily="18" charset="0"/>
                <a:cs typeface="Times New Roman" panose="02020603050405020304" pitchFamily="18" charset="0"/>
              </a:rPr>
              <a:t>CONCLUSION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60589" y="1868477"/>
            <a:ext cx="9686822" cy="4387044"/>
          </a:xfrm>
        </p:spPr>
        <p:txBody>
          <a:bodyPr>
            <a:noAutofit/>
          </a:bodyPr>
          <a:lstStyle/>
          <a:p>
            <a:pPr algn="just">
              <a:lnSpc>
                <a:spcPct val="150000"/>
              </a:lnSpc>
            </a:pPr>
            <a:r>
              <a:rPr lang="en-IN" sz="2000" dirty="0">
                <a:latin typeface="Times New Roman" panose="02020603050405020304" pitchFamily="18" charset="0"/>
                <a:cs typeface="Times New Roman" panose="02020603050405020304" pitchFamily="18" charset="0"/>
              </a:rPr>
              <a:t>The main purpose of this paper is to carry out currency detection. In fact, it includes the denomination of currency. We trained the CNN with MobileNet model, tested different currency images. We have also received satisfactory results. We chose to create a CNN model as a feature extractor. After feature extraction for our currency recognition training. Finally, the trained model could reach 99% accuracy, which shows that our dataset has been fully trained. From the loss function, we see that our model does not have over fitting during the training process. The final research results are </a:t>
            </a:r>
            <a:r>
              <a:rPr lang="en-IN" sz="2000" dirty="0" smtClean="0">
                <a:latin typeface="Times New Roman" panose="02020603050405020304" pitchFamily="18" charset="0"/>
                <a:cs typeface="Times New Roman" panose="02020603050405020304" pitchFamily="18" charset="0"/>
              </a:rPr>
              <a:t>satisfactory, </a:t>
            </a:r>
            <a:r>
              <a:rPr lang="en-IN" sz="2000" dirty="0">
                <a:latin typeface="Times New Roman" panose="02020603050405020304" pitchFamily="18" charset="0"/>
                <a:cs typeface="Times New Roman" panose="02020603050405020304" pitchFamily="18" charset="0"/>
              </a:rPr>
              <a:t>the accuracy is very high. The accuracy of the recognition will decrease slightly, but because the dataset is fully trained, the experiments of currency recognition can still be conducted well.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6244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FUTURE WORK</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158362" y="1993113"/>
            <a:ext cx="8233324" cy="2937810"/>
          </a:xfrm>
        </p:spPr>
        <p:txBody>
          <a:bodyPr>
            <a:normAutofit/>
          </a:bodyPr>
          <a:lstStyle/>
          <a:p>
            <a:pPr algn="just">
              <a:lnSpc>
                <a:spcPct val="150000"/>
              </a:lnSpc>
            </a:pPr>
            <a:r>
              <a:rPr lang="en-IN" sz="2000" dirty="0">
                <a:latin typeface="Times New Roman" panose="02020603050405020304" pitchFamily="18" charset="0"/>
                <a:cs typeface="Times New Roman" panose="02020603050405020304" pitchFamily="18" charset="0"/>
              </a:rPr>
              <a:t>In future, we should consider training the model on large amount of data to have better accuracy and predictability. This process can help the machines to recognize the more number of currency’s.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611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02772"/>
            <a:ext cx="9905998" cy="680961"/>
          </a:xfrm>
        </p:spPr>
        <p:txBody>
          <a:bodyPr>
            <a:noAutofit/>
          </a:bodyPr>
          <a:lstStyle/>
          <a:p>
            <a:pPr algn="ctr"/>
            <a:r>
              <a:rPr lang="en-US" sz="3200" b="1" dirty="0" smtClean="0">
                <a:latin typeface="Times New Roman" panose="02020603050405020304" pitchFamily="18" charset="0"/>
                <a:cs typeface="Times New Roman" panose="02020603050405020304" pitchFamily="18" charset="0"/>
              </a:rPr>
              <a:t>References</a:t>
            </a:r>
            <a:endParaRPr lang="en-IN" sz="3200" dirty="0"/>
          </a:p>
        </p:txBody>
      </p:sp>
      <p:sp>
        <p:nvSpPr>
          <p:cNvPr id="3" name="Content Placeholder 2"/>
          <p:cNvSpPr>
            <a:spLocks noGrp="1"/>
          </p:cNvSpPr>
          <p:nvPr>
            <p:ph idx="1"/>
          </p:nvPr>
        </p:nvSpPr>
        <p:spPr>
          <a:xfrm>
            <a:off x="1874049" y="1607730"/>
            <a:ext cx="9173362" cy="4399964"/>
          </a:xfrm>
        </p:spPr>
        <p:txBody>
          <a:bodyPr>
            <a:normAutofit/>
          </a:bodyPr>
          <a:lstStyle/>
          <a:p>
            <a:r>
              <a:rPr lang="en-US" sz="2000" dirty="0" smtClean="0">
                <a:latin typeface="Times New Roman" panose="02020603050405020304" pitchFamily="18" charset="0"/>
                <a:cs typeface="Times New Roman" panose="02020603050405020304" pitchFamily="18" charset="0"/>
              </a:rPr>
              <a:t>[1] </a:t>
            </a:r>
            <a:r>
              <a:rPr lang="en-IN" sz="2000" dirty="0" err="1" smtClean="0"/>
              <a:t>Ren</a:t>
            </a:r>
            <a:r>
              <a:rPr lang="en-IN" sz="2000" dirty="0"/>
              <a:t>, Y., Nguyen, M., Yan, W. (2018) Real-Time Recognition of Series Seven New Zealand Banknotes. IJDCF 10(3): 50-65</a:t>
            </a:r>
            <a:endParaRPr lang="en-US" sz="2000" dirty="0"/>
          </a:p>
          <a:p>
            <a:pPr algn="just">
              <a:lnSpc>
                <a:spcPct val="150000"/>
              </a:lnSpc>
            </a:pP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[2] </a:t>
            </a:r>
            <a:r>
              <a:rPr lang="en-US" sz="2000" dirty="0" smtClean="0"/>
              <a:t>Wang, G., Wu, X., Yan, Q. (2017) The </a:t>
            </a:r>
            <a:r>
              <a:rPr lang="en-US" sz="2000" dirty="0" err="1" smtClean="0"/>
              <a:t>State-of-theArt</a:t>
            </a:r>
            <a:r>
              <a:rPr lang="en-US" sz="2000" dirty="0" smtClean="0"/>
              <a:t> Technology of Currency Identification: A </a:t>
            </a:r>
            <a:r>
              <a:rPr lang="en-US" sz="2000" dirty="0" err="1" smtClean="0"/>
              <a:t>Comparative</a:t>
            </a:r>
            <a:r>
              <a:rPr lang="en-US" sz="2000" dirty="0" smtClean="0"/>
              <a:t> Study. IJDCF 9(3): 58-72</a:t>
            </a:r>
          </a:p>
          <a:p>
            <a:pPr algn="just">
              <a:lnSpc>
                <a:spcPct val="150000"/>
              </a:lnSpc>
            </a:pP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[3] </a:t>
            </a:r>
            <a:r>
              <a:rPr lang="en-US" sz="2000" dirty="0" err="1" smtClean="0"/>
              <a:t>Hoo</a:t>
            </a:r>
            <a:r>
              <a:rPr lang="en-US" sz="2000" dirty="0" smtClean="0"/>
              <a:t>-Chang, S., Roth, H. R., </a:t>
            </a:r>
            <a:r>
              <a:rPr lang="en-US" sz="2000" dirty="0" err="1" smtClean="0"/>
              <a:t>Gao</a:t>
            </a:r>
            <a:r>
              <a:rPr lang="en-US" sz="2000" dirty="0" smtClean="0"/>
              <a:t>, M., Lu, L., </a:t>
            </a:r>
            <a:r>
              <a:rPr lang="en-US" sz="2000" dirty="0" err="1" smtClean="0"/>
              <a:t>Xu</a:t>
            </a:r>
            <a:r>
              <a:rPr lang="en-US" sz="2000" dirty="0" smtClean="0"/>
              <a:t>, Z., </a:t>
            </a:r>
            <a:r>
              <a:rPr lang="en-US" sz="2000" dirty="0" err="1" smtClean="0"/>
              <a:t>Nogues</a:t>
            </a:r>
            <a:r>
              <a:rPr lang="en-US" sz="2000" dirty="0" smtClean="0"/>
              <a:t>, I., ... &amp; Summers, R. M. (2016) Deep </a:t>
            </a:r>
            <a:r>
              <a:rPr lang="en-US" sz="2000" dirty="0" err="1" smtClean="0"/>
              <a:t>convolutional</a:t>
            </a:r>
            <a:r>
              <a:rPr lang="en-US" sz="2000" dirty="0" smtClean="0"/>
              <a:t> neural networks for computer-aided detection: CNN architectures, dataset characteristics and transfer learning. IEEE Transactions on Medical Imaging, 35(5), 1285.</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71949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8069" y="1954769"/>
            <a:ext cx="9554911" cy="2990562"/>
          </a:xfrm>
          <a:prstGeom prst="rect">
            <a:avLst/>
          </a:prstGeom>
        </p:spPr>
        <p:txBody>
          <a:bodyPr wrap="square">
            <a:spAutoFit/>
          </a:bodyPr>
          <a:lstStyle/>
          <a:p>
            <a:pPr marL="342900" indent="-342900" algn="just">
              <a:lnSpc>
                <a:spcPct val="150000"/>
              </a:lnSpc>
              <a:spcAft>
                <a:spcPts val="1000"/>
              </a:spcAft>
              <a:buFont typeface="Arial" panose="020B0604020202020204" pitchFamily="34" charset="0"/>
              <a:buChar char="•"/>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[5] </a:t>
            </a:r>
            <a:r>
              <a:rPr lang="en-US" sz="2000" dirty="0" smtClean="0"/>
              <a:t> </a:t>
            </a:r>
            <a:r>
              <a:rPr lang="en-US" sz="2000" dirty="0"/>
              <a:t>Liu, W., </a:t>
            </a:r>
            <a:r>
              <a:rPr lang="en-US" sz="2000" dirty="0" err="1"/>
              <a:t>Anguelov</a:t>
            </a:r>
            <a:r>
              <a:rPr lang="en-US" sz="2000" dirty="0"/>
              <a:t>, D., </a:t>
            </a:r>
            <a:r>
              <a:rPr lang="en-US" sz="2000" dirty="0" err="1"/>
              <a:t>Erhan</a:t>
            </a:r>
            <a:r>
              <a:rPr lang="en-US" sz="2000" dirty="0"/>
              <a:t>, D., </a:t>
            </a:r>
            <a:r>
              <a:rPr lang="en-US" sz="2000" dirty="0" err="1"/>
              <a:t>Szegedy</a:t>
            </a:r>
            <a:r>
              <a:rPr lang="en-US" sz="2000" dirty="0"/>
              <a:t>, C., Reed, S., Fu, C. Y., &amp; Berg, A. C. (2016). SSD: Single shot </a:t>
            </a:r>
            <a:r>
              <a:rPr lang="en-US" sz="2000" dirty="0" err="1"/>
              <a:t>multibox</a:t>
            </a:r>
            <a:r>
              <a:rPr lang="en-US" sz="2000" dirty="0"/>
              <a:t> detector. In European conference on computer vision (pp. 21-37). </a:t>
            </a:r>
            <a:endParaRPr lang="en-US" sz="2000" dirty="0" smtClean="0"/>
          </a:p>
          <a:p>
            <a:pPr marL="342900" indent="-342900" algn="just">
              <a:lnSpc>
                <a:spcPct val="150000"/>
              </a:lnSpc>
              <a:spcAft>
                <a:spcPts val="1000"/>
              </a:spcAft>
              <a:buFont typeface="Arial" panose="020B0604020202020204" pitchFamily="34" charset="0"/>
              <a:buChar char="•"/>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[5] </a:t>
            </a:r>
            <a:r>
              <a:rPr lang="en-US" sz="2000" dirty="0" err="1"/>
              <a:t>Najafabadi</a:t>
            </a:r>
            <a:r>
              <a:rPr lang="en-US" sz="2000" dirty="0"/>
              <a:t>, M. M., </a:t>
            </a:r>
            <a:r>
              <a:rPr lang="en-US" sz="2000" dirty="0" err="1"/>
              <a:t>Villanustre</a:t>
            </a:r>
            <a:r>
              <a:rPr lang="en-US" sz="2000" dirty="0"/>
              <a:t>, F., </a:t>
            </a:r>
            <a:r>
              <a:rPr lang="en-US" sz="2000" dirty="0" err="1"/>
              <a:t>Khoshgoftaar</a:t>
            </a:r>
            <a:r>
              <a:rPr lang="en-US" sz="2000" dirty="0"/>
              <a:t>, T. M., </a:t>
            </a:r>
            <a:r>
              <a:rPr lang="en-US" sz="2000" dirty="0" err="1"/>
              <a:t>Seliya</a:t>
            </a:r>
            <a:r>
              <a:rPr lang="en-US" sz="2000" dirty="0"/>
              <a:t>, N., Wald, R., &amp; </a:t>
            </a:r>
            <a:r>
              <a:rPr lang="en-US" sz="2000" dirty="0" err="1"/>
              <a:t>Muharemagic</a:t>
            </a:r>
            <a:r>
              <a:rPr lang="en-US" sz="2000" dirty="0"/>
              <a:t>, E. (2015) Deep learning applications and challenges in big data </a:t>
            </a:r>
            <a:r>
              <a:rPr lang="en-US" sz="2000" dirty="0" err="1"/>
              <a:t>analytics</a:t>
            </a:r>
            <a:r>
              <a:rPr lang="en-US" sz="2000" dirty="0"/>
              <a:t>. Journal of Big Data, 2(1), 1.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44401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971" y="1697767"/>
            <a:ext cx="6870096" cy="2307771"/>
          </a:xfrm>
        </p:spPr>
        <p:txBody>
          <a:bodyPr>
            <a:normAutofit/>
          </a:bodyPr>
          <a:lstStyle/>
          <a:p>
            <a:pPr algn="ctr"/>
            <a:r>
              <a:rPr lang="en-US" sz="6600" dirty="0" smtClean="0">
                <a:latin typeface="Baskerville Old Face" panose="02020602080505020303" pitchFamily="18" charset="0"/>
              </a:rPr>
              <a:t>THANK YOU</a:t>
            </a:r>
            <a:endParaRPr lang="en-IN" sz="6600" dirty="0">
              <a:latin typeface="Baskerville Old Face" panose="02020602080505020303" pitchFamily="18" charset="0"/>
            </a:endParaRPr>
          </a:p>
        </p:txBody>
      </p:sp>
    </p:spTree>
    <p:extLst>
      <p:ext uri="{BB962C8B-B14F-4D97-AF65-F5344CB8AC3E}">
        <p14:creationId xmlns:p14="http://schemas.microsoft.com/office/powerpoint/2010/main" val="3622890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446" y="86745"/>
            <a:ext cx="7201866" cy="878929"/>
          </a:xfrm>
        </p:spPr>
        <p:txBody>
          <a:bodyPr>
            <a:noAutofit/>
          </a:bodyPr>
          <a:lstStyle/>
          <a:p>
            <a:pPr algn="ctr"/>
            <a:r>
              <a:rPr lang="en-IN" b="1" dirty="0" smtClean="0">
                <a:latin typeface="Times New Roman" panose="02020603050405020304" pitchFamily="18" charset="0"/>
                <a:cs typeface="Times New Roman" panose="02020603050405020304" pitchFamily="18" charset="0"/>
              </a:rPr>
              <a:t>LITERATURE REVIEW</a:t>
            </a:r>
            <a:endParaRPr lang="en-IN" b="1"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81897933"/>
              </p:ext>
            </p:extLst>
          </p:nvPr>
        </p:nvGraphicFramePr>
        <p:xfrm>
          <a:off x="437372" y="1062946"/>
          <a:ext cx="11471598" cy="5207226"/>
        </p:xfrm>
        <a:graphic>
          <a:graphicData uri="http://schemas.openxmlformats.org/drawingml/2006/table">
            <a:tbl>
              <a:tblPr firstRow="1" bandRow="1">
                <a:tableStyleId>{5940675A-B579-460E-94D1-54222C63F5DA}</a:tableStyleId>
              </a:tblPr>
              <a:tblGrid>
                <a:gridCol w="1206370">
                  <a:extLst>
                    <a:ext uri="{9D8B030D-6E8A-4147-A177-3AD203B41FA5}">
                      <a16:colId xmlns:a16="http://schemas.microsoft.com/office/drawing/2014/main" xmlns="" val="20000"/>
                    </a:ext>
                  </a:extLst>
                </a:gridCol>
                <a:gridCol w="1911693">
                  <a:extLst>
                    <a:ext uri="{9D8B030D-6E8A-4147-A177-3AD203B41FA5}">
                      <a16:colId xmlns:a16="http://schemas.microsoft.com/office/drawing/2014/main" xmlns="" val="20001"/>
                    </a:ext>
                  </a:extLst>
                </a:gridCol>
                <a:gridCol w="1898307">
                  <a:extLst>
                    <a:ext uri="{9D8B030D-6E8A-4147-A177-3AD203B41FA5}">
                      <a16:colId xmlns:a16="http://schemas.microsoft.com/office/drawing/2014/main" xmlns="" val="20002"/>
                    </a:ext>
                  </a:extLst>
                </a:gridCol>
                <a:gridCol w="3505200">
                  <a:extLst>
                    <a:ext uri="{9D8B030D-6E8A-4147-A177-3AD203B41FA5}">
                      <a16:colId xmlns:a16="http://schemas.microsoft.com/office/drawing/2014/main" xmlns="" val="20003"/>
                    </a:ext>
                  </a:extLst>
                </a:gridCol>
                <a:gridCol w="2950028">
                  <a:extLst>
                    <a:ext uri="{9D8B030D-6E8A-4147-A177-3AD203B41FA5}">
                      <a16:colId xmlns:a16="http://schemas.microsoft.com/office/drawing/2014/main" xmlns="" val="20004"/>
                    </a:ext>
                  </a:extLst>
                </a:gridCol>
              </a:tblGrid>
              <a:tr h="861627">
                <a:tc>
                  <a:txBody>
                    <a:bodyPr/>
                    <a:lstStyle/>
                    <a:p>
                      <a:pPr algn="just"/>
                      <a:r>
                        <a:rPr lang="en-US" sz="2000" b="1" dirty="0">
                          <a:latin typeface="Times New Roman" panose="02020603050405020304" pitchFamily="18" charset="0"/>
                          <a:cs typeface="Times New Roman" panose="02020603050405020304" pitchFamily="18" charset="0"/>
                        </a:rPr>
                        <a:t>S. NO</a:t>
                      </a:r>
                    </a:p>
                  </a:txBody>
                  <a:tcPr/>
                </a:tc>
                <a:tc>
                  <a:txBody>
                    <a:bodyPr/>
                    <a:lstStyle/>
                    <a:p>
                      <a:pPr algn="just"/>
                      <a:r>
                        <a:rPr lang="en-US" sz="2000" b="1" dirty="0">
                          <a:latin typeface="Times New Roman" panose="02020603050405020304" pitchFamily="18" charset="0"/>
                          <a:cs typeface="Times New Roman" panose="02020603050405020304" pitchFamily="18" charset="0"/>
                        </a:rPr>
                        <a:t>Journal Type </a:t>
                      </a:r>
                      <a:r>
                        <a:rPr lang="en-US" sz="2000" b="1" baseline="0" dirty="0">
                          <a:latin typeface="Times New Roman" panose="02020603050405020304" pitchFamily="18" charset="0"/>
                          <a:cs typeface="Times New Roman" panose="02020603050405020304" pitchFamily="18" charset="0"/>
                        </a:rPr>
                        <a:t>with year</a:t>
                      </a:r>
                      <a:endParaRPr lang="en-US" sz="2000" b="1" dirty="0">
                        <a:latin typeface="Times New Roman" panose="02020603050405020304" pitchFamily="18" charset="0"/>
                        <a:cs typeface="Times New Roman" panose="02020603050405020304" pitchFamily="18" charset="0"/>
                      </a:endParaRPr>
                    </a:p>
                  </a:txBody>
                  <a:tcPr/>
                </a:tc>
                <a:tc>
                  <a:txBody>
                    <a:bodyPr/>
                    <a:lstStyle/>
                    <a:p>
                      <a:pPr algn="just"/>
                      <a:r>
                        <a:rPr lang="en-US" sz="2000" b="1" dirty="0">
                          <a:latin typeface="Times New Roman" panose="02020603050405020304" pitchFamily="18" charset="0"/>
                          <a:cs typeface="Times New Roman" panose="02020603050405020304" pitchFamily="18" charset="0"/>
                        </a:rPr>
                        <a:t>Authors</a:t>
                      </a:r>
                    </a:p>
                  </a:txBody>
                  <a:tcPr/>
                </a:tc>
                <a:tc>
                  <a:txBody>
                    <a:bodyPr/>
                    <a:lstStyle/>
                    <a:p>
                      <a:pPr algn="just"/>
                      <a:r>
                        <a:rPr lang="en-US" sz="2000" b="1" dirty="0">
                          <a:latin typeface="Times New Roman" panose="02020603050405020304" pitchFamily="18" charset="0"/>
                          <a:cs typeface="Times New Roman" panose="02020603050405020304" pitchFamily="18" charset="0"/>
                        </a:rPr>
                        <a:t>Title</a:t>
                      </a:r>
                    </a:p>
                  </a:txBody>
                  <a:tcPr/>
                </a:tc>
                <a:tc>
                  <a:txBody>
                    <a:bodyPr/>
                    <a:lstStyle/>
                    <a:p>
                      <a:pPr algn="just"/>
                      <a:r>
                        <a:rPr lang="en-US" sz="2000" b="1"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10000"/>
                  </a:ext>
                </a:extLst>
              </a:tr>
              <a:tr h="2360110">
                <a:tc>
                  <a:txBody>
                    <a:bodyPr/>
                    <a:lstStyle/>
                    <a:p>
                      <a:pPr algn="just"/>
                      <a:r>
                        <a:rPr lang="en-US" sz="2000" dirty="0" smtClean="0">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smtClean="0">
                          <a:latin typeface="Times New Roman" panose="02020603050405020304" pitchFamily="18" charset="0"/>
                          <a:cs typeface="Times New Roman" panose="02020603050405020304" pitchFamily="18" charset="0"/>
                        </a:rPr>
                        <a:t>July 2018 International Journal of Digital Crime and Forensics</a:t>
                      </a:r>
                      <a:endParaRPr lang="en-IN" sz="1800" dirty="0" smtClean="0">
                        <a:latin typeface="Times New Roman" panose="02020603050405020304" pitchFamily="18" charset="0"/>
                        <a:cs typeface="Times New Roman" panose="02020603050405020304" pitchFamily="18" charset="0"/>
                      </a:endParaRPr>
                    </a:p>
                  </a:txBody>
                  <a:tcPr/>
                </a:tc>
                <a:tc>
                  <a:txBody>
                    <a:bodyPr/>
                    <a:lstStyle/>
                    <a:p>
                      <a:pPr algn="just"/>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De</a:t>
                      </a:r>
                      <a:r>
                        <a:rPr lang="en-US" sz="1800" dirty="0" err="1" smtClean="0">
                          <a:latin typeface="Times New Roman" panose="02020603050405020304" pitchFamily="18" charset="0"/>
                          <a:cs typeface="Times New Roman" panose="02020603050405020304" pitchFamily="18" charset="0"/>
                        </a:rPr>
                        <a:t>Ren</a:t>
                      </a:r>
                      <a:r>
                        <a:rPr lang="en-US" sz="1800" dirty="0" smtClean="0">
                          <a:latin typeface="Times New Roman" panose="02020603050405020304" pitchFamily="18" charset="0"/>
                          <a:cs typeface="Times New Roman" panose="02020603050405020304" pitchFamily="18" charset="0"/>
                        </a:rPr>
                        <a:t>, Y., Nguyen, M., Yan, W</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ng</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L., &amp; Yu, D.</a:t>
                      </a:r>
                      <a:endParaRPr lang="en-US" sz="1800" b="0"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tx1"/>
                          </a:solidFill>
                          <a:effectLst/>
                          <a:latin typeface="Times New Roman" panose="02020603050405020304" pitchFamily="18" charset="0"/>
                          <a:ea typeface="+mn-ea"/>
                          <a:cs typeface="Times New Roman" panose="02020603050405020304" pitchFamily="18" charset="0"/>
                        </a:rPr>
                        <a:t>Real-Time Recognition of Series Seven New Zealand Banknotes</a:t>
                      </a:r>
                      <a:endParaRPr lang="en-US"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It has demonstrated excellent recognition results in an indoor environment and is comparatively less time-consuming that makes it suitable for real-time applications</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1985489">
                <a:tc>
                  <a:txBody>
                    <a:bodyPr/>
                    <a:lstStyle/>
                    <a:p>
                      <a:pPr algn="just"/>
                      <a:r>
                        <a:rPr lang="en-US" sz="2000" dirty="0" smtClean="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IN" sz="1800" dirty="0" smtClean="0">
                          <a:latin typeface="Times New Roman" panose="02020603050405020304" pitchFamily="18" charset="0"/>
                          <a:cs typeface="Times New Roman" panose="02020603050405020304" pitchFamily="18" charset="0"/>
                        </a:rPr>
                        <a:t>Research</a:t>
                      </a:r>
                      <a:r>
                        <a:rPr lang="en-IN" sz="1800" baseline="0" dirty="0" smtClean="0">
                          <a:latin typeface="Times New Roman" panose="02020603050405020304" pitchFamily="18" charset="0"/>
                          <a:cs typeface="Times New Roman" panose="02020603050405020304" pitchFamily="18" charset="0"/>
                        </a:rPr>
                        <a:t> paper 2017</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err="1" smtClean="0">
                          <a:solidFill>
                            <a:schemeClr val="tx1"/>
                          </a:solidFill>
                          <a:effectLst/>
                          <a:latin typeface="Times New Roman" panose="02020603050405020304" pitchFamily="18" charset="0"/>
                          <a:ea typeface="+mn-ea"/>
                          <a:cs typeface="Times New Roman" panose="02020603050405020304" pitchFamily="18" charset="0"/>
                        </a:rPr>
                        <a:t>Shen</a:t>
                      </a:r>
                      <a:r>
                        <a:rPr lang="en-US" sz="18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smtClean="0">
                          <a:solidFill>
                            <a:schemeClr val="tx1"/>
                          </a:solidFill>
                          <a:effectLst/>
                          <a:latin typeface="Times New Roman" panose="02020603050405020304" pitchFamily="18" charset="0"/>
                          <a:ea typeface="+mn-ea"/>
                          <a:cs typeface="Times New Roman" panose="02020603050405020304" pitchFamily="18" charset="0"/>
                        </a:rPr>
                        <a:t>Huijun</a:t>
                      </a:r>
                      <a:endParaRPr lang="en-US" sz="1800" b="0"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tx1"/>
                          </a:solidFill>
                          <a:effectLst/>
                          <a:latin typeface="Times New Roman" panose="02020603050405020304" pitchFamily="18" charset="0"/>
                          <a:ea typeface="+mn-ea"/>
                          <a:cs typeface="Times New Roman" panose="02020603050405020304" pitchFamily="18" charset="0"/>
                        </a:rPr>
                        <a:t>The State-of-the-Art Technology of Currency Identification: A Comparative Study</a:t>
                      </a:r>
                      <a:endParaRPr lang="en-US"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Our contributions are to find and implement various algorithms from the existing literatures and choose the best approaches for use.</a:t>
                      </a:r>
                      <a:r>
                        <a:rPr lang="en-IN" sz="1800" b="1" kern="1200" dirty="0" smtClean="0">
                          <a:solidFill>
                            <a:schemeClr val="tx1"/>
                          </a:solidFill>
                          <a:effectLst/>
                          <a:latin typeface="Times New Roman" panose="02020603050405020304" pitchFamily="18" charset="0"/>
                          <a:ea typeface="+mn-ea"/>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587968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noGrp="1"/>
          </p:cNvGraphicFramePr>
          <p:nvPr>
            <p:ph idx="1"/>
            <p:extLst>
              <p:ext uri="{D42A27DB-BD31-4B8C-83A1-F6EECF244321}">
                <p14:modId xmlns:p14="http://schemas.microsoft.com/office/powerpoint/2010/main" val="1910345738"/>
              </p:ext>
            </p:extLst>
          </p:nvPr>
        </p:nvGraphicFramePr>
        <p:xfrm>
          <a:off x="0" y="1094065"/>
          <a:ext cx="11913068" cy="5084544"/>
        </p:xfrm>
        <a:graphic>
          <a:graphicData uri="http://schemas.openxmlformats.org/drawingml/2006/table">
            <a:tbl>
              <a:tblPr firstRow="1" bandRow="1">
                <a:tableStyleId>{5940675A-B579-460E-94D1-54222C63F5DA}</a:tableStyleId>
              </a:tblPr>
              <a:tblGrid>
                <a:gridCol w="693072">
                  <a:extLst>
                    <a:ext uri="{9D8B030D-6E8A-4147-A177-3AD203B41FA5}">
                      <a16:colId xmlns:a16="http://schemas.microsoft.com/office/drawing/2014/main" xmlns="" val="20000"/>
                    </a:ext>
                  </a:extLst>
                </a:gridCol>
                <a:gridCol w="1930385">
                  <a:extLst>
                    <a:ext uri="{9D8B030D-6E8A-4147-A177-3AD203B41FA5}">
                      <a16:colId xmlns:a16="http://schemas.microsoft.com/office/drawing/2014/main" xmlns="" val="20001"/>
                    </a:ext>
                  </a:extLst>
                </a:gridCol>
                <a:gridCol w="2427514">
                  <a:extLst>
                    <a:ext uri="{9D8B030D-6E8A-4147-A177-3AD203B41FA5}">
                      <a16:colId xmlns:a16="http://schemas.microsoft.com/office/drawing/2014/main" xmlns="" val="20002"/>
                    </a:ext>
                  </a:extLst>
                </a:gridCol>
                <a:gridCol w="3026229">
                  <a:extLst>
                    <a:ext uri="{9D8B030D-6E8A-4147-A177-3AD203B41FA5}">
                      <a16:colId xmlns:a16="http://schemas.microsoft.com/office/drawing/2014/main" xmlns="" val="20003"/>
                    </a:ext>
                  </a:extLst>
                </a:gridCol>
                <a:gridCol w="3835868">
                  <a:extLst>
                    <a:ext uri="{9D8B030D-6E8A-4147-A177-3AD203B41FA5}">
                      <a16:colId xmlns:a16="http://schemas.microsoft.com/office/drawing/2014/main" xmlns="" val="20004"/>
                    </a:ext>
                  </a:extLst>
                </a:gridCol>
              </a:tblGrid>
              <a:tr h="1948544">
                <a:tc>
                  <a:txBody>
                    <a:bodyPr/>
                    <a:lstStyle/>
                    <a:p>
                      <a:pPr algn="just"/>
                      <a:r>
                        <a:rPr lang="en-US" sz="2000" b="1" dirty="0" smtClean="0">
                          <a:latin typeface="Times New Roman" panose="02020603050405020304" pitchFamily="18" charset="0"/>
                          <a:cs typeface="Times New Roman" panose="02020603050405020304" pitchFamily="18" charset="0"/>
                        </a:rPr>
                        <a:t>3.</a:t>
                      </a:r>
                      <a:endParaRPr lang="en-US" sz="2000" b="1" dirty="0">
                        <a:latin typeface="Times New Roman" panose="02020603050405020304" pitchFamily="18" charset="0"/>
                        <a:cs typeface="Times New Roman" panose="02020603050405020304" pitchFamily="18" charset="0"/>
                      </a:endParaRPr>
                    </a:p>
                  </a:txBody>
                  <a:tcPr/>
                </a:tc>
                <a:tc>
                  <a:txBody>
                    <a:bodyPr/>
                    <a:lstStyle/>
                    <a:p>
                      <a:pPr algn="just"/>
                      <a:r>
                        <a:rPr lang="en-IN" sz="1800" b="1" kern="1200" dirty="0" smtClean="0">
                          <a:solidFill>
                            <a:schemeClr val="tx1"/>
                          </a:solidFill>
                          <a:effectLst/>
                          <a:latin typeface="Times New Roman" panose="02020603050405020304" pitchFamily="18" charset="0"/>
                          <a:ea typeface="+mn-ea"/>
                          <a:cs typeface="Times New Roman" panose="02020603050405020304" pitchFamily="18" charset="0"/>
                        </a:rPr>
                        <a:t>IEEE Transactions 2016</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Hoo</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-Chang, S., Roth, H. R., </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Gao</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M., Lu, L., </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Xu</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Z., </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Nogues</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I., </a:t>
                      </a:r>
                      <a:endParaRPr lang="en-US" sz="1800" b="1"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Deep convolutional neural networks for computer-aided detection</a:t>
                      </a:r>
                      <a:endParaRPr lang="en-US" sz="1800" b="1" dirty="0">
                        <a:latin typeface="Times New Roman" panose="02020603050405020304" pitchFamily="18" charset="0"/>
                        <a:cs typeface="Times New Roman" panose="02020603050405020304" pitchFamily="18" charset="0"/>
                      </a:endParaRPr>
                    </a:p>
                  </a:txBody>
                  <a:tcPr/>
                </a:tc>
                <a:tc>
                  <a:txBody>
                    <a:bodyPr/>
                    <a:lstStyle/>
                    <a:p>
                      <a:pPr algn="just"/>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We exploit three important, but previously understudied factors of employing deep convolutional neural networks to computer-aided detection problems.</a:t>
                      </a:r>
                      <a:endParaRPr lang="en-US"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1170468">
                <a:tc>
                  <a:txBody>
                    <a:bodyPr/>
                    <a:lstStyle/>
                    <a:p>
                      <a:pPr algn="just"/>
                      <a:r>
                        <a:rPr lang="en-US" sz="2000" dirty="0" smtClean="0">
                          <a:latin typeface="Times New Roman" panose="02020603050405020304" pitchFamily="18" charset="0"/>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1800" b="0" dirty="0" smtClean="0">
                          <a:latin typeface="Times New Roman" panose="02020603050405020304" pitchFamily="18" charset="0"/>
                          <a:cs typeface="Times New Roman" panose="02020603050405020304" pitchFamily="18" charset="0"/>
                        </a:rPr>
                        <a:t>conference 2016</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Liu, W., </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Anguelov</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D., </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Erhan</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D., </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Szegedy</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C., Reed, S., Fu, C. Y., &amp; Berg, A. C. </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SSD: Single shot </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multibox</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detector. </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Detecting objects in images using a single deep neural network.</a:t>
                      </a:r>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1947280">
                <a:tc>
                  <a:txBody>
                    <a:bodyPr/>
                    <a:lstStyle/>
                    <a:p>
                      <a:pPr algn="just"/>
                      <a:r>
                        <a:rPr lang="en-US" sz="2000" dirty="0" smtClean="0">
                          <a:latin typeface="Times New Roman" panose="02020603050405020304" pitchFamily="18" charset="0"/>
                          <a:cs typeface="Times New Roman" panose="02020603050405020304" pitchFamily="18" charset="0"/>
                        </a:rPr>
                        <a:t>5.</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1800" b="0" dirty="0" smtClean="0">
                          <a:latin typeface="Times New Roman" pitchFamily="18" charset="0"/>
                          <a:cs typeface="Times New Roman" pitchFamily="18" charset="0"/>
                        </a:rPr>
                        <a:t>Journal</a:t>
                      </a:r>
                      <a:r>
                        <a:rPr lang="en-US" sz="1800" b="0" baseline="0" dirty="0" smtClean="0">
                          <a:latin typeface="Times New Roman" pitchFamily="18" charset="0"/>
                          <a:cs typeface="Times New Roman" pitchFamily="18" charset="0"/>
                        </a:rPr>
                        <a:t> 2016</a:t>
                      </a:r>
                      <a:endParaRPr lang="en-US" sz="1800" b="0" dirty="0">
                        <a:latin typeface="Times New Roman" pitchFamily="18" charset="0"/>
                        <a:cs typeface="Times New Roman"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Najafabadi</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M. M., </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Villanustre</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F., </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Khoshgoftaar</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T. M., </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Seliya</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N., Wald, R., &amp; </a:t>
                      </a:r>
                      <a:r>
                        <a:rPr lang="en-IN" sz="1800" kern="1200" dirty="0" err="1" smtClean="0">
                          <a:solidFill>
                            <a:schemeClr val="tx1"/>
                          </a:solidFill>
                          <a:effectLst/>
                          <a:latin typeface="Times New Roman" panose="02020603050405020304" pitchFamily="18" charset="0"/>
                          <a:ea typeface="+mn-ea"/>
                          <a:cs typeface="Times New Roman" panose="02020603050405020304" pitchFamily="18" charset="0"/>
                        </a:rPr>
                        <a:t>Muharemagic</a:t>
                      </a:r>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 E. </a:t>
                      </a: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r>
                        <a:rPr lang="en-IN" sz="1800" kern="1200" dirty="0" smtClean="0">
                          <a:solidFill>
                            <a:schemeClr val="tx1"/>
                          </a:solidFill>
                          <a:effectLst/>
                          <a:latin typeface="Times New Roman" panose="02020603050405020304" pitchFamily="18" charset="0"/>
                          <a:ea typeface="+mn-ea"/>
                          <a:cs typeface="Times New Roman" panose="02020603050405020304" pitchFamily="18" charset="0"/>
                        </a:rPr>
                        <a:t>Deep learning applications and challenges in big data analytics.</a:t>
                      </a:r>
                      <a:endParaRPr lang="en-US" sz="18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Times New Roman" panose="02020603050405020304" pitchFamily="18" charset="0"/>
                          <a:ea typeface="+mn-ea"/>
                          <a:cs typeface="Times New Roman" panose="02020603050405020304" pitchFamily="18" charset="0"/>
                        </a:rPr>
                        <a:t>We explore how Deep Learning can be utilized for addressing some important problems in Big Data Analytics, including extracting complex patterns from massive volumes of data</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179034" y="179462"/>
            <a:ext cx="4529271"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CONTINUATION</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1243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4852" y="1131942"/>
            <a:ext cx="4810127" cy="807953"/>
          </a:xfrm>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EXISTING METHOD</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1559417" y="2289606"/>
            <a:ext cx="9157010" cy="2624226"/>
          </a:xfrm>
        </p:spPr>
        <p:txBody>
          <a:bodyPr>
            <a:normAutofit/>
          </a:bodyPr>
          <a:lstStyle/>
          <a:p>
            <a:pPr algn="just">
              <a:lnSpc>
                <a:spcPct val="150000"/>
              </a:lnSpc>
            </a:pPr>
            <a:r>
              <a:rPr lang="en-IN" sz="2000" dirty="0" smtClean="0">
                <a:latin typeface="Times New Roman" panose="02020603050405020304" pitchFamily="18" charset="0"/>
                <a:cs typeface="Times New Roman" panose="02020603050405020304" pitchFamily="18" charset="0"/>
              </a:rPr>
              <a:t>In the existing system, all the work is done manually. The recognition of the currency is done by observing the money visually by human. Where there are no machines existed previously to recognise or classify the currency.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18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1405" y="707668"/>
            <a:ext cx="4972089" cy="939350"/>
          </a:xfrm>
        </p:spPr>
        <p:txBody>
          <a:bodyPr>
            <a:noAutofit/>
          </a:bodyPr>
          <a:lstStyle/>
          <a:p>
            <a:pPr algn="ctr">
              <a:lnSpc>
                <a:spcPct val="150000"/>
              </a:lnSpc>
            </a:pPr>
            <a:r>
              <a:rPr lang="en-IN" sz="3600" b="1" dirty="0" smtClean="0">
                <a:latin typeface="Times New Roman" panose="02020603050405020304" pitchFamily="18" charset="0"/>
                <a:cs typeface="Times New Roman" panose="02020603050405020304" pitchFamily="18" charset="0"/>
              </a:rPr>
              <a:t>DISADVANTAGES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2" y="1467556"/>
            <a:ext cx="10245045" cy="4323645"/>
          </a:xfrm>
        </p:spPr>
        <p:txBody>
          <a:bodyPr/>
          <a:lstStyle/>
          <a:p>
            <a:pPr lvl="0">
              <a:lnSpc>
                <a:spcPct val="150000"/>
              </a:lnSpc>
            </a:pPr>
            <a:endParaRPr lang="en-US" dirty="0" smtClean="0">
              <a:solidFill>
                <a:schemeClr val="bg1"/>
              </a:solidFill>
              <a:latin typeface="Times New Roman" panose="02020603050405020304" pitchFamily="18" charset="0"/>
              <a:cs typeface="Times New Roman" panose="02020603050405020304" pitchFamily="18" charset="0"/>
            </a:endParaRPr>
          </a:p>
          <a:p>
            <a:pPr>
              <a:lnSpc>
                <a:spcPct val="150000"/>
              </a:lnSpc>
            </a:pPr>
            <a:endParaRPr lang="en-IN" dirty="0">
              <a:solidFill>
                <a:schemeClr val="bg1"/>
              </a:solidFill>
              <a:latin typeface="Times New Roman" panose="02020603050405020304" pitchFamily="18" charset="0"/>
              <a:cs typeface="Times New Roman" panose="02020603050405020304" pitchFamily="18" charset="0"/>
            </a:endParaRPr>
          </a:p>
        </p:txBody>
      </p:sp>
      <p:sp>
        <p:nvSpPr>
          <p:cNvPr id="4" name="Rectangle 3"/>
          <p:cNvSpPr/>
          <p:nvPr/>
        </p:nvSpPr>
        <p:spPr>
          <a:xfrm>
            <a:off x="2826127" y="2391524"/>
            <a:ext cx="5642756" cy="1421992"/>
          </a:xfrm>
          <a:prstGeom prst="rect">
            <a:avLst/>
          </a:prstGeom>
        </p:spPr>
        <p:txBody>
          <a:bodyPr wrap="square">
            <a:spAutoFit/>
          </a:bodyPr>
          <a:lstStyle/>
          <a:p>
            <a:pPr marL="342900" lvl="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Difficult to navigate.</a:t>
            </a:r>
            <a:endParaRPr lang="en-US" sz="2000" dirty="0">
              <a:latin typeface="Times New Roman" panose="02020603050405020304" pitchFamily="18" charset="0"/>
              <a:cs typeface="Times New Roman" panose="02020603050405020304" pitchFamily="18" charset="0"/>
            </a:endParaRPr>
          </a:p>
          <a:p>
            <a:pPr marL="342900" lvl="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Time taking process.</a:t>
            </a:r>
            <a:endParaRPr lang="en-US" sz="2000" dirty="0">
              <a:latin typeface="Times New Roman" panose="02020603050405020304" pitchFamily="18" charset="0"/>
              <a:cs typeface="Times New Roman" panose="02020603050405020304" pitchFamily="18" charset="0"/>
            </a:endParaRPr>
          </a:p>
          <a:p>
            <a:pPr marL="342900" lvl="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Difficult to manage the data.</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98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2915</TotalTime>
  <Words>2474</Words>
  <Application>Microsoft Office PowerPoint</Application>
  <PresentationFormat>Widescreen</PresentationFormat>
  <Paragraphs>181</Paragraphs>
  <Slides>58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Baskerville Old Face</vt:lpstr>
      <vt:lpstr>Calibri</vt:lpstr>
      <vt:lpstr>Calibri Light</vt:lpstr>
      <vt:lpstr>Times New Roman</vt:lpstr>
      <vt:lpstr>Wingdings</vt:lpstr>
      <vt:lpstr>Office Theme</vt:lpstr>
      <vt:lpstr>Domain       : Deep Learning Technology : Python</vt:lpstr>
      <vt:lpstr>PowerPoint Presentation</vt:lpstr>
      <vt:lpstr>ABSTRACT</vt:lpstr>
      <vt:lpstr>INTRODUCTION</vt:lpstr>
      <vt:lpstr>CONTINUATION</vt:lpstr>
      <vt:lpstr>LITERATURE REVIEW</vt:lpstr>
      <vt:lpstr>PowerPoint Presentation</vt:lpstr>
      <vt:lpstr>EXISTING METHOD</vt:lpstr>
      <vt:lpstr>DISADVANTAGES</vt:lpstr>
      <vt:lpstr>PROPOSED SYSTEM</vt:lpstr>
      <vt:lpstr>BLOCK DIAGRAM</vt:lpstr>
      <vt:lpstr>PowerPoint Presentation</vt:lpstr>
      <vt:lpstr>MODULES</vt:lpstr>
      <vt:lpstr>MODULES</vt:lpstr>
      <vt:lpstr>MODULES</vt:lpstr>
      <vt:lpstr>ALGORITHMS</vt:lpstr>
      <vt:lpstr>HARDWARE AND SOFTWARE REQUIREMENTS</vt:lpstr>
      <vt:lpstr>PowerPoint Presentation</vt:lpstr>
      <vt:lpstr>ARCHITECTURE</vt:lpstr>
      <vt:lpstr>USE CASE DIAGRAM</vt:lpstr>
      <vt:lpstr>USE CASE DIAGRAM</vt:lpstr>
      <vt:lpstr>CLASS DIAGRAM</vt:lpstr>
      <vt:lpstr>CLASS DIAGRAM</vt:lpstr>
      <vt:lpstr>SEQUENCE DIAGRAM</vt:lpstr>
      <vt:lpstr>SEQUENCE DIAGRAM</vt:lpstr>
      <vt:lpstr>COLLABORATION DIAGRAM</vt:lpstr>
      <vt:lpstr>Collaboration Diagram</vt:lpstr>
      <vt:lpstr>DEPLOYMENT DIAGRAM</vt:lpstr>
      <vt:lpstr>DEPLOYMENT DIAGRAM</vt:lpstr>
      <vt:lpstr>ACTIVITY DIAGRAM</vt:lpstr>
      <vt:lpstr>ACTIVITY DIAGRAM</vt:lpstr>
      <vt:lpstr>COMPONENT DIAGRAM</vt:lpstr>
      <vt:lpstr>COMPONENT DIAGRAM </vt:lpstr>
      <vt:lpstr>ER DIAGRAM</vt:lpstr>
      <vt:lpstr>PowerPoint Presentation</vt:lpstr>
      <vt:lpstr>DF DIAGRAM</vt:lpstr>
      <vt:lpstr>Context Level diagram</vt:lpstr>
      <vt:lpstr>Level-1 Diagram</vt:lpstr>
      <vt:lpstr>Level-2 Diagram</vt:lpstr>
      <vt:lpstr>RESULTS</vt:lpstr>
      <vt:lpstr>PowerPoint Presentation</vt:lpstr>
      <vt:lpstr>PowerPoint Presentation</vt:lpstr>
      <vt:lpstr>PowerPoint Presentation</vt:lpstr>
      <vt:lpstr>PowerPoint Presentation</vt:lpstr>
      <vt:lpstr>PowerPoint Presentation</vt:lpstr>
      <vt:lpstr>Here Model Classify The Image Is “Brazil Real”.</vt:lpstr>
      <vt:lpstr>Here Model Classify The Image Is “China Yuan”.</vt:lpstr>
      <vt:lpstr>PowerPoint Presentation</vt:lpstr>
      <vt:lpstr>PowerPoint Presentation</vt:lpstr>
      <vt:lpstr>PowerPoint Presentation</vt:lpstr>
      <vt:lpstr>PowerPoint Presentation</vt:lpstr>
      <vt:lpstr>PowerPoint Presentation</vt:lpstr>
      <vt:lpstr>PowerPoint Presentation</vt:lpstr>
      <vt:lpstr>CONCLUSION</vt:lpstr>
      <vt:lpstr>FUTURE WORK</vt:lpstr>
      <vt:lpstr>References</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dc:creator>
  <cp:lastModifiedBy>CHENCHU LAKSHMI</cp:lastModifiedBy>
  <cp:revision>281</cp:revision>
  <dcterms:created xsi:type="dcterms:W3CDTF">2020-06-29T09:16:21Z</dcterms:created>
  <dcterms:modified xsi:type="dcterms:W3CDTF">2021-10-26T12:33:04Z</dcterms:modified>
</cp:coreProperties>
</file>